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7" r:id="rId4"/>
    <p:sldId id="268" r:id="rId5"/>
    <p:sldId id="269" r:id="rId6"/>
    <p:sldId id="270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B32E"/>
    <a:srgbClr val="035FA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630"/>
  </p:normalViewPr>
  <p:slideViewPr>
    <p:cSldViewPr snapToGrid="0" snapToObjects="1"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12CC9-B095-864D-8A96-AAC080C8BB18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D0D6-BAA7-A140-BBA7-6853FEFA1B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2776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12CC9-B095-864D-8A96-AAC080C8BB18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D0D6-BAA7-A140-BBA7-6853FEFA1B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894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12CC9-B095-864D-8A96-AAC080C8BB18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D0D6-BAA7-A140-BBA7-6853FEFA1B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3031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12CC9-B095-864D-8A96-AAC080C8BB18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D0D6-BAA7-A140-BBA7-6853FEFA1B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7038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12CC9-B095-864D-8A96-AAC080C8BB18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D0D6-BAA7-A140-BBA7-6853FEFA1B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7448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12CC9-B095-864D-8A96-AAC080C8BB18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D0D6-BAA7-A140-BBA7-6853FEFA1B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2068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12CC9-B095-864D-8A96-AAC080C8BB18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D0D6-BAA7-A140-BBA7-6853FEFA1B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7128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12CC9-B095-864D-8A96-AAC080C8BB18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D0D6-BAA7-A140-BBA7-6853FEFA1B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8537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12CC9-B095-864D-8A96-AAC080C8BB18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D0D6-BAA7-A140-BBA7-6853FEFA1B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229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12CC9-B095-864D-8A96-AAC080C8BB18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D0D6-BAA7-A140-BBA7-6853FEFA1B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81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12CC9-B095-864D-8A96-AAC080C8BB18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D0D6-BAA7-A140-BBA7-6853FEFA1B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3324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12CC9-B095-864D-8A96-AAC080C8BB18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1D0D6-BAA7-A140-BBA7-6853FEFA1B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785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SligoPPNTrain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A2568C-C175-7C4B-971B-32D6A11165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2999" y="3143169"/>
            <a:ext cx="6858000" cy="1220627"/>
          </a:xfrm>
        </p:spPr>
        <p:txBody>
          <a:bodyPr anchor="ctr">
            <a:normAutofit fontScale="90000"/>
          </a:bodyPr>
          <a:lstStyle/>
          <a:p>
            <a:r>
              <a:rPr lang="en-IE" sz="5500" dirty="0">
                <a:solidFill>
                  <a:srgbClr val="035FA8"/>
                </a:solidFill>
              </a:rPr>
              <a:t/>
            </a:r>
            <a:br>
              <a:rPr lang="en-IE" sz="5500" dirty="0">
                <a:solidFill>
                  <a:srgbClr val="035FA8"/>
                </a:solidFill>
              </a:rPr>
            </a:br>
            <a:r>
              <a:rPr lang="en-IE" sz="5500" b="1" dirty="0">
                <a:solidFill>
                  <a:srgbClr val="035FA8"/>
                </a:solidFill>
              </a:rPr>
              <a:t>Digital Academy</a:t>
            </a:r>
            <a:endParaRPr lang="en-US" sz="5500" b="1" dirty="0">
              <a:solidFill>
                <a:srgbClr val="035FA8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7ADC3AD-699D-7448-9FBD-8587ACF2FB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9" y="4355246"/>
            <a:ext cx="6858000" cy="539751"/>
          </a:xfrm>
        </p:spPr>
        <p:txBody>
          <a:bodyPr/>
          <a:lstStyle/>
          <a:p>
            <a:r>
              <a:rPr lang="en-IE" i="1" dirty="0">
                <a:solidFill>
                  <a:srgbClr val="035FA8"/>
                </a:solidFill>
              </a:rPr>
              <a:t>Training &amp; Mentoring </a:t>
            </a:r>
            <a:endParaRPr lang="en-AU" i="1" dirty="0">
              <a:solidFill>
                <a:srgbClr val="035FA8"/>
              </a:solidFill>
            </a:endParaRPr>
          </a:p>
        </p:txBody>
      </p:sp>
      <p:pic>
        <p:nvPicPr>
          <p:cNvPr id="5" name="Picture 4" descr="A picture containing food&#10;&#10;Description automatically generated">
            <a:extLst>
              <a:ext uri="{FF2B5EF4-FFF2-40B4-BE49-F238E27FC236}">
                <a16:creationId xmlns:a16="http://schemas.microsoft.com/office/drawing/2014/main" xmlns="" id="{2B2534CB-0289-464D-9304-E785D88388D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1005" y="5575873"/>
            <a:ext cx="1599565" cy="7194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E01D5E37-851B-D54D-BF9A-FF045C41C3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1133" y="164483"/>
            <a:ext cx="3725995" cy="350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1413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437EF9-9230-9D46-8CF4-ED6B21BFB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35FA8"/>
                </a:solidFill>
              </a:rPr>
              <a:t>Training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BB7BE9-EFB6-7C4F-B92A-0B53B14C8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en-GB" sz="2400" b="1" dirty="0">
                <a:solidFill>
                  <a:srgbClr val="64B32E"/>
                </a:solidFill>
              </a:rPr>
              <a:t>Part I: Expert training videos in 5 areas </a:t>
            </a:r>
          </a:p>
          <a:p>
            <a:pPr lvl="1"/>
            <a:r>
              <a:rPr lang="en-GB" sz="2000" b="1" dirty="0"/>
              <a:t>Twitter for community organisations</a:t>
            </a:r>
          </a:p>
          <a:p>
            <a:pPr lvl="1">
              <a:buFontTx/>
              <a:buChar char="-"/>
            </a:pPr>
            <a:r>
              <a:rPr lang="en-IE" sz="1800" dirty="0"/>
              <a:t>How Twitter can support community communications </a:t>
            </a:r>
          </a:p>
          <a:p>
            <a:pPr lvl="1">
              <a:buFontTx/>
              <a:buChar char="-"/>
            </a:pPr>
            <a:r>
              <a:rPr lang="en-IE" sz="1800" dirty="0"/>
              <a:t>Perfecting your Twitter profile </a:t>
            </a:r>
          </a:p>
          <a:p>
            <a:pPr lvl="1">
              <a:buFontTx/>
              <a:buChar char="-"/>
            </a:pPr>
            <a:r>
              <a:rPr lang="en-IE" sz="1800" dirty="0"/>
              <a:t>How to use hashtags effectively on Twitter</a:t>
            </a:r>
          </a:p>
          <a:p>
            <a:pPr lvl="1">
              <a:buFontTx/>
              <a:buChar char="-"/>
            </a:pPr>
            <a:r>
              <a:rPr lang="en-IE" sz="1800" dirty="0"/>
              <a:t>Tweets with impact </a:t>
            </a:r>
          </a:p>
          <a:p>
            <a:pPr lvl="1">
              <a:buFontTx/>
              <a:buChar char="-"/>
            </a:pPr>
            <a:r>
              <a:rPr lang="en-IE" sz="1800" dirty="0"/>
              <a:t>Video on Twitter</a:t>
            </a:r>
          </a:p>
          <a:p>
            <a:pPr lvl="1">
              <a:buFontTx/>
              <a:buChar char="-"/>
            </a:pPr>
            <a:r>
              <a:rPr lang="en-IE" sz="1800" dirty="0"/>
              <a:t>Adding Lists to listen to key people and organisations </a:t>
            </a:r>
          </a:p>
          <a:p>
            <a:pPr lvl="1">
              <a:buFontTx/>
              <a:buChar char="-"/>
            </a:pPr>
            <a:r>
              <a:rPr lang="en-IE" sz="1800" dirty="0"/>
              <a:t>Your Twitter plan </a:t>
            </a:r>
          </a:p>
          <a:p>
            <a:pPr lvl="1">
              <a:buFontTx/>
              <a:buChar char="-"/>
            </a:pPr>
            <a:r>
              <a:rPr lang="en-IE" sz="1800" dirty="0"/>
              <a:t>Twitter analytics</a:t>
            </a:r>
          </a:p>
        </p:txBody>
      </p:sp>
    </p:spTree>
    <p:extLst>
      <p:ext uri="{BB962C8B-B14F-4D97-AF65-F5344CB8AC3E}">
        <p14:creationId xmlns:p14="http://schemas.microsoft.com/office/powerpoint/2010/main" xmlns="" val="153245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437EF9-9230-9D46-8CF4-ED6B21BFB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35FA8"/>
                </a:solidFill>
              </a:rPr>
              <a:t>Training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BB7BE9-EFB6-7C4F-B92A-0B53B14C8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en-GB" sz="2400" b="1" dirty="0">
                <a:solidFill>
                  <a:srgbClr val="64B32E"/>
                </a:solidFill>
              </a:rPr>
              <a:t>Part I: Expert training videos in 5 areas </a:t>
            </a:r>
          </a:p>
          <a:p>
            <a:pPr lvl="1"/>
            <a:r>
              <a:rPr lang="en-GB" sz="2000" b="1" dirty="0"/>
              <a:t>Facebook for community organisations </a:t>
            </a:r>
          </a:p>
          <a:p>
            <a:pPr lvl="1">
              <a:buFontTx/>
              <a:buChar char="-"/>
            </a:pPr>
            <a:r>
              <a:rPr lang="en-GB" sz="1800" dirty="0"/>
              <a:t>Facebook audit checklist </a:t>
            </a:r>
          </a:p>
          <a:p>
            <a:pPr lvl="1">
              <a:buFontTx/>
              <a:buChar char="-"/>
            </a:pPr>
            <a:r>
              <a:rPr lang="en-GB" sz="1800" dirty="0"/>
              <a:t>Facebook posts that get most engagement </a:t>
            </a:r>
          </a:p>
          <a:p>
            <a:pPr lvl="1">
              <a:buFontTx/>
              <a:buChar char="-"/>
            </a:pPr>
            <a:r>
              <a:rPr lang="en-GB" sz="1800" dirty="0"/>
              <a:t>How Facebook can be used to promote events </a:t>
            </a:r>
          </a:p>
          <a:p>
            <a:pPr lvl="1">
              <a:buFontTx/>
              <a:buChar char="-"/>
            </a:pPr>
            <a:r>
              <a:rPr lang="en-GB" sz="1800" dirty="0"/>
              <a:t>Going live on Facebook </a:t>
            </a:r>
          </a:p>
          <a:p>
            <a:pPr lvl="1">
              <a:buFontTx/>
              <a:buChar char="-"/>
            </a:pPr>
            <a:r>
              <a:rPr lang="en-GB" sz="1800" dirty="0"/>
              <a:t>Facebook insights </a:t>
            </a:r>
            <a:endParaRPr lang="en-IE" sz="1800" dirty="0"/>
          </a:p>
          <a:p>
            <a:pPr lvl="1">
              <a:buFontTx/>
              <a:buChar char="-"/>
            </a:pPr>
            <a:endParaRPr lang="en-IE" sz="1800" dirty="0"/>
          </a:p>
        </p:txBody>
      </p:sp>
    </p:spTree>
    <p:extLst>
      <p:ext uri="{BB962C8B-B14F-4D97-AF65-F5344CB8AC3E}">
        <p14:creationId xmlns:p14="http://schemas.microsoft.com/office/powerpoint/2010/main" xmlns="" val="264612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437EF9-9230-9D46-8CF4-ED6B21BFB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35FA8"/>
                </a:solidFill>
              </a:rPr>
              <a:t>Training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BB7BE9-EFB6-7C4F-B92A-0B53B14C8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en-GB" sz="2400" b="1" dirty="0">
                <a:solidFill>
                  <a:srgbClr val="64B32E"/>
                </a:solidFill>
              </a:rPr>
              <a:t>Part I: Expert training videos in 5 areas </a:t>
            </a:r>
          </a:p>
          <a:p>
            <a:pPr lvl="1"/>
            <a:r>
              <a:rPr lang="en-GB" sz="2000" b="1" dirty="0"/>
              <a:t>Hosting online meetings and virtual events</a:t>
            </a:r>
          </a:p>
          <a:p>
            <a:pPr lvl="1">
              <a:buFontTx/>
              <a:buChar char="-"/>
            </a:pPr>
            <a:r>
              <a:rPr lang="en-GB" sz="1800" dirty="0"/>
              <a:t>Optimum structure of an online meeting </a:t>
            </a:r>
          </a:p>
          <a:p>
            <a:pPr lvl="1">
              <a:buFontTx/>
              <a:buChar char="-"/>
            </a:pPr>
            <a:r>
              <a:rPr lang="en-GB" sz="1800" dirty="0"/>
              <a:t>Using Zoom for online meetings </a:t>
            </a:r>
          </a:p>
          <a:p>
            <a:pPr lvl="1">
              <a:buFontTx/>
              <a:buChar char="-"/>
            </a:pPr>
            <a:r>
              <a:rPr lang="en-GB" sz="1800" dirty="0"/>
              <a:t>How to plan a virtual event </a:t>
            </a:r>
          </a:p>
          <a:p>
            <a:pPr lvl="1">
              <a:buFontTx/>
              <a:buChar char="-"/>
            </a:pPr>
            <a:r>
              <a:rPr lang="en-GB" sz="1800" dirty="0"/>
              <a:t>How to host a virtual event </a:t>
            </a:r>
            <a:endParaRPr lang="en-IE" sz="1800" dirty="0"/>
          </a:p>
          <a:p>
            <a:pPr lvl="1">
              <a:buFontTx/>
              <a:buChar char="-"/>
            </a:pPr>
            <a:endParaRPr lang="en-IE" sz="1800" dirty="0"/>
          </a:p>
        </p:txBody>
      </p:sp>
    </p:spTree>
    <p:extLst>
      <p:ext uri="{BB962C8B-B14F-4D97-AF65-F5344CB8AC3E}">
        <p14:creationId xmlns:p14="http://schemas.microsoft.com/office/powerpoint/2010/main" xmlns="" val="138412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437EF9-9230-9D46-8CF4-ED6B21BFB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35FA8"/>
                </a:solidFill>
              </a:rPr>
              <a:t>Training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BB7BE9-EFB6-7C4F-B92A-0B53B14C8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en-GB" sz="2400" b="1" dirty="0">
                <a:solidFill>
                  <a:srgbClr val="64B32E"/>
                </a:solidFill>
              </a:rPr>
              <a:t>Part I: Expert training videos in 5 areas </a:t>
            </a:r>
          </a:p>
          <a:p>
            <a:pPr lvl="1"/>
            <a:r>
              <a:rPr lang="en-GB" sz="2000" b="1" dirty="0"/>
              <a:t>Managing online communities </a:t>
            </a:r>
          </a:p>
          <a:p>
            <a:pPr lvl="1">
              <a:buFontTx/>
              <a:buChar char="-"/>
            </a:pPr>
            <a:r>
              <a:rPr lang="en-IE" sz="1800" dirty="0"/>
              <a:t>What is an online community?</a:t>
            </a:r>
          </a:p>
          <a:p>
            <a:pPr lvl="1">
              <a:buFontTx/>
              <a:buChar char="-"/>
            </a:pPr>
            <a:r>
              <a:rPr lang="en-IE" sz="1800" dirty="0"/>
              <a:t>How to grow an online community?</a:t>
            </a:r>
          </a:p>
          <a:p>
            <a:pPr lvl="1">
              <a:buFontTx/>
              <a:buChar char="-"/>
            </a:pPr>
            <a:r>
              <a:rPr lang="en-IE" sz="1800" dirty="0"/>
              <a:t>How to keep an online community engaged?</a:t>
            </a:r>
          </a:p>
          <a:p>
            <a:pPr lvl="1">
              <a:buFontTx/>
              <a:buChar char="-"/>
            </a:pPr>
            <a:r>
              <a:rPr lang="en-IE" sz="1800" dirty="0"/>
              <a:t>Facebook Groups for Community Groups </a:t>
            </a:r>
          </a:p>
        </p:txBody>
      </p:sp>
    </p:spTree>
    <p:extLst>
      <p:ext uri="{BB962C8B-B14F-4D97-AF65-F5344CB8AC3E}">
        <p14:creationId xmlns:p14="http://schemas.microsoft.com/office/powerpoint/2010/main" xmlns="" val="370401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437EF9-9230-9D46-8CF4-ED6B21BFB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35FA8"/>
                </a:solidFill>
              </a:rPr>
              <a:t>Training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BB7BE9-EFB6-7C4F-B92A-0B53B14C8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en-GB" sz="2400" b="1" dirty="0">
                <a:solidFill>
                  <a:srgbClr val="64B32E"/>
                </a:solidFill>
              </a:rPr>
              <a:t>Part I: Expert training videos in 5 areas </a:t>
            </a:r>
          </a:p>
          <a:p>
            <a:pPr lvl="1"/>
            <a:r>
              <a:rPr lang="en-GB" sz="2000" b="1" dirty="0"/>
              <a:t>Social media storytelling </a:t>
            </a:r>
          </a:p>
          <a:p>
            <a:pPr lvl="1">
              <a:buFontTx/>
              <a:buChar char="-"/>
            </a:pPr>
            <a:r>
              <a:rPr lang="en-GB" sz="1800" dirty="0"/>
              <a:t>What is social media storytelling?</a:t>
            </a:r>
          </a:p>
          <a:p>
            <a:pPr lvl="1">
              <a:buFontTx/>
              <a:buChar char="-"/>
            </a:pPr>
            <a:r>
              <a:rPr lang="en-GB" sz="1800" dirty="0"/>
              <a:t>How to create your content plan?</a:t>
            </a:r>
          </a:p>
          <a:p>
            <a:pPr lvl="1">
              <a:buFontTx/>
              <a:buChar char="-"/>
            </a:pPr>
            <a:r>
              <a:rPr lang="en-GB" sz="1800" dirty="0"/>
              <a:t>How to tell your story with impact </a:t>
            </a:r>
          </a:p>
          <a:p>
            <a:pPr lvl="1">
              <a:buFontTx/>
              <a:buChar char="-"/>
            </a:pPr>
            <a:r>
              <a:rPr lang="en-GB" sz="1800" dirty="0"/>
              <a:t>Video storytelling with your phone</a:t>
            </a:r>
          </a:p>
          <a:p>
            <a:pPr lvl="1">
              <a:buFontTx/>
              <a:buChar char="-"/>
            </a:pPr>
            <a:r>
              <a:rPr lang="en-GB" sz="1800" dirty="0"/>
              <a:t>Video storytelling using </a:t>
            </a:r>
            <a:r>
              <a:rPr lang="en-GB" sz="1800" dirty="0" err="1"/>
              <a:t>Canva</a:t>
            </a:r>
            <a:endParaRPr lang="en-GB" sz="1800" dirty="0"/>
          </a:p>
          <a:p>
            <a:pPr lvl="1">
              <a:buFontTx/>
              <a:buChar char="-"/>
            </a:pPr>
            <a:r>
              <a:rPr lang="en-GB" sz="1800" dirty="0"/>
              <a:t>Creating graphics using </a:t>
            </a:r>
            <a:r>
              <a:rPr lang="en-GB" sz="1800" dirty="0" err="1"/>
              <a:t>Canva</a:t>
            </a:r>
            <a:r>
              <a:rPr lang="en-GB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25106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437EF9-9230-9D46-8CF4-ED6B21BFB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35FA8"/>
                </a:solidFill>
              </a:rPr>
              <a:t>Training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BB7BE9-EFB6-7C4F-B92A-0B53B14C8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en-GB" sz="2400" b="1" dirty="0">
                <a:solidFill>
                  <a:srgbClr val="64B32E"/>
                </a:solidFill>
              </a:rPr>
              <a:t>Part II: Practical Handbook</a:t>
            </a:r>
          </a:p>
          <a:p>
            <a:pPr lvl="1"/>
            <a:r>
              <a:rPr lang="en-GB" sz="2000" dirty="0"/>
              <a:t>Twitter for community organisations</a:t>
            </a:r>
            <a:endParaRPr lang="en-IE" sz="2000" dirty="0"/>
          </a:p>
          <a:p>
            <a:pPr lvl="1"/>
            <a:r>
              <a:rPr lang="en-GB" sz="2000" dirty="0"/>
              <a:t>Facebook for community organisations </a:t>
            </a:r>
            <a:endParaRPr lang="en-IE" sz="2000" dirty="0"/>
          </a:p>
          <a:p>
            <a:pPr lvl="1"/>
            <a:r>
              <a:rPr lang="en-GB" sz="2000" dirty="0"/>
              <a:t>Hosting online meetings and virtual events </a:t>
            </a:r>
            <a:endParaRPr lang="en-IE" sz="2000" dirty="0"/>
          </a:p>
          <a:p>
            <a:pPr lvl="1"/>
            <a:r>
              <a:rPr lang="en-GB" sz="2000" dirty="0"/>
              <a:t>Managing online communities </a:t>
            </a:r>
            <a:endParaRPr lang="en-IE" sz="2000" dirty="0"/>
          </a:p>
          <a:p>
            <a:pPr lvl="1"/>
            <a:r>
              <a:rPr lang="en-GB" sz="2000" dirty="0"/>
              <a:t>Social media storytelling </a:t>
            </a: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xmlns="" val="157112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437EF9-9230-9D46-8CF4-ED6B21BFB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35FA8"/>
                </a:solidFill>
              </a:rPr>
              <a:t>Training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BB7BE9-EFB6-7C4F-B92A-0B53B14C8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en-GB" sz="2400" b="1" dirty="0">
                <a:solidFill>
                  <a:srgbClr val="64B32E"/>
                </a:solidFill>
              </a:rPr>
              <a:t>Part III: Mentoring </a:t>
            </a:r>
          </a:p>
          <a:p>
            <a:pPr lvl="1"/>
            <a:r>
              <a:rPr lang="en-IE" sz="2000" dirty="0"/>
              <a:t>Mentoring will be offered to community groups based on need</a:t>
            </a:r>
          </a:p>
          <a:p>
            <a:pPr lvl="1"/>
            <a:r>
              <a:rPr lang="en-IE" sz="2000" dirty="0"/>
              <a:t>Please complete our survey </a:t>
            </a:r>
            <a:r>
              <a:rPr lang="en-IE" sz="2000" dirty="0">
                <a:hlinkClick r:id="rId2"/>
              </a:rPr>
              <a:t>https://bit.ly/SligoPPNTraining</a:t>
            </a:r>
            <a:endParaRPr lang="en-IE" sz="2000" dirty="0"/>
          </a:p>
          <a:p>
            <a:pPr lvl="1"/>
            <a:r>
              <a:rPr lang="en-IE" sz="2000" dirty="0"/>
              <a:t>Places for mentoring are limited and will be allocated for groups who are committed to the process and are in a position to try and embed social media in their core operation</a:t>
            </a:r>
          </a:p>
          <a:p>
            <a:pPr lvl="1"/>
            <a:r>
              <a:rPr lang="en-IE" sz="2000" dirty="0"/>
              <a:t>There are 10 hours of mentoring initially available, with potential to expand dependent on progress and need</a:t>
            </a:r>
          </a:p>
          <a:p>
            <a:pPr lvl="1"/>
            <a:r>
              <a:rPr lang="en-IE" sz="2000" dirty="0"/>
              <a:t>Following the completion of our survey analysis, we will be in touch with the details and the allocation of places for groups </a:t>
            </a:r>
          </a:p>
        </p:txBody>
      </p:sp>
    </p:spTree>
    <p:extLst>
      <p:ext uri="{BB962C8B-B14F-4D97-AF65-F5344CB8AC3E}">
        <p14:creationId xmlns:p14="http://schemas.microsoft.com/office/powerpoint/2010/main" xmlns="" val="136214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</TotalTime>
  <Words>343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Digital Academy</vt:lpstr>
      <vt:lpstr>Training Structure</vt:lpstr>
      <vt:lpstr>Training Structure</vt:lpstr>
      <vt:lpstr>Training Structure</vt:lpstr>
      <vt:lpstr>Training Structure</vt:lpstr>
      <vt:lpstr>Training Structure</vt:lpstr>
      <vt:lpstr>Training Structure</vt:lpstr>
      <vt:lpstr>Training Structure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 Head  Digital Academy</dc:title>
  <dc:creator>Djameela Daniels</dc:creator>
  <cp:lastModifiedBy>ppn</cp:lastModifiedBy>
  <cp:revision>31</cp:revision>
  <dcterms:created xsi:type="dcterms:W3CDTF">2020-06-22T11:08:30Z</dcterms:created>
  <dcterms:modified xsi:type="dcterms:W3CDTF">2021-01-19T09:41:18Z</dcterms:modified>
</cp:coreProperties>
</file>