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sldIdLst>
    <p:sldId id="256" r:id="rId3"/>
    <p:sldId id="273" r:id="rId4"/>
    <p:sldId id="274" r:id="rId5"/>
    <p:sldId id="262" r:id="rId6"/>
    <p:sldId id="290" r:id="rId7"/>
    <p:sldId id="291" r:id="rId8"/>
    <p:sldId id="292" r:id="rId9"/>
    <p:sldId id="293" r:id="rId10"/>
    <p:sldId id="294" r:id="rId11"/>
    <p:sldId id="295" r:id="rId12"/>
    <p:sldId id="296" r:id="rId13"/>
    <p:sldId id="297" r:id="rId14"/>
    <p:sldId id="298" r:id="rId15"/>
  </p:sldIdLst>
  <p:sldSz cx="18288000" cy="10287000"/>
  <p:notesSz cx="6858000" cy="9144000"/>
  <p:embeddedFontLst>
    <p:embeddedFont>
      <p:font typeface="Calibri" pitchFamily="34" charset="0"/>
      <p:regular r:id="rId16"/>
      <p:bold r:id="rId17"/>
      <p:italic r:id="rId18"/>
      <p:boldItalic r:id="rId19"/>
    </p:embeddedFont>
    <p:embeddedFont>
      <p:font typeface="Alegreya Sans SC Black" charset="0"/>
      <p:regular r:id="rId20"/>
    </p:embeddedFont>
    <p:embeddedFont>
      <p:font typeface="Lucida Sans Unicode" pitchFamily="34" charset="0"/>
      <p:regular r:id="rId21"/>
    </p:embeddedFont>
    <p:embeddedFont>
      <p:font typeface="Wingdings 3" pitchFamily="18" charset="2"/>
      <p:regular r:id="rId22"/>
    </p:embeddedFont>
    <p:embeddedFont>
      <p:font typeface="Verdana" pitchFamily="34" charset="0"/>
      <p:regular r:id="rId23"/>
      <p:bold r:id="rId24"/>
      <p:italic r:id="rId25"/>
      <p:boldItalic r:id="rId26"/>
    </p:embeddedFont>
    <p:embeddedFont>
      <p:font typeface="Wingdings 2" pitchFamily="18" charset="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6494"/>
    <a:srgbClr val="336F47"/>
    <a:srgbClr val="760E2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16620-1254-4C44-90D9-5B52E76448A0}"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9492D301-50AB-4376-AC96-1A494C1DDC9D}">
      <dgm:prSet/>
      <dgm:spPr>
        <a:solidFill>
          <a:schemeClr val="accent3">
            <a:lumMod val="20000"/>
            <a:lumOff val="80000"/>
            <a:alpha val="90000"/>
          </a:schemeClr>
        </a:solidFill>
      </dgm:spPr>
      <dgm:t>
        <a:bodyPr/>
        <a:lstStyle/>
        <a:p>
          <a:r>
            <a:rPr lang="en-US" dirty="0"/>
            <a:t>Remove Reservation To Article 4 Of </a:t>
          </a:r>
          <a:r>
            <a:rPr lang="en-US" dirty="0" smtClean="0"/>
            <a:t>CERD</a:t>
          </a:r>
        </a:p>
        <a:p>
          <a:r>
            <a:rPr lang="en-IE" dirty="0" smtClean="0"/>
            <a:t>UN </a:t>
          </a:r>
          <a:r>
            <a:rPr lang="en-IE" b="1" dirty="0" smtClean="0"/>
            <a:t>C</a:t>
          </a:r>
          <a:r>
            <a:rPr lang="en-IE" dirty="0" smtClean="0"/>
            <a:t>onvention on the </a:t>
          </a:r>
          <a:r>
            <a:rPr lang="en-IE" b="1" dirty="0" smtClean="0"/>
            <a:t>E</a:t>
          </a:r>
          <a:r>
            <a:rPr lang="en-IE" dirty="0" smtClean="0"/>
            <a:t>limination of all forms of </a:t>
          </a:r>
          <a:r>
            <a:rPr lang="en-IE" b="1" dirty="0" smtClean="0"/>
            <a:t>R</a:t>
          </a:r>
          <a:r>
            <a:rPr lang="en-IE" dirty="0" smtClean="0"/>
            <a:t>acial </a:t>
          </a:r>
          <a:r>
            <a:rPr lang="en-IE" b="1" dirty="0" smtClean="0"/>
            <a:t>D</a:t>
          </a:r>
          <a:r>
            <a:rPr lang="en-IE" dirty="0" smtClean="0"/>
            <a:t>iscrimination*</a:t>
          </a:r>
        </a:p>
        <a:p>
          <a:endParaRPr lang="en-IE" dirty="0" smtClean="0"/>
        </a:p>
        <a:p>
          <a:endParaRPr lang="en-US" dirty="0"/>
        </a:p>
      </dgm:t>
    </dgm:pt>
    <dgm:pt modelId="{D881D7DA-3508-43A2-AE16-BE430ECB0767}" type="parTrans" cxnId="{056DB55F-2FB5-40B5-9291-086310710BAB}">
      <dgm:prSet/>
      <dgm:spPr/>
      <dgm:t>
        <a:bodyPr/>
        <a:lstStyle/>
        <a:p>
          <a:endParaRPr lang="en-US"/>
        </a:p>
      </dgm:t>
    </dgm:pt>
    <dgm:pt modelId="{8BE069C8-F2B7-4B2F-B9BE-9E41CDB2F121}" type="sibTrans" cxnId="{056DB55F-2FB5-40B5-9291-086310710BAB}">
      <dgm:prSet phldrT="1" phldr="0"/>
      <dgm:spPr>
        <a:solidFill>
          <a:schemeClr val="tx1"/>
        </a:solidFill>
      </dgm:spPr>
      <dgm:t>
        <a:bodyPr/>
        <a:lstStyle/>
        <a:p>
          <a:r>
            <a:rPr lang="en-US"/>
            <a:t>1</a:t>
          </a:r>
        </a:p>
      </dgm:t>
    </dgm:pt>
    <dgm:pt modelId="{448F2B88-EBFD-4649-B719-F3CC63E58889}">
      <dgm:prSet/>
      <dgm:spPr>
        <a:solidFill>
          <a:srgbClr val="002060">
            <a:alpha val="90000"/>
          </a:srgbClr>
        </a:solidFill>
      </dgm:spPr>
      <dgm:t>
        <a:bodyPr/>
        <a:lstStyle/>
        <a:p>
          <a:r>
            <a:rPr lang="en-US" dirty="0">
              <a:solidFill>
                <a:schemeClr val="bg1"/>
              </a:solidFill>
            </a:rPr>
            <a:t>Take Steps To Put In Place Ethnic Equality Monitoring Across All Public Services</a:t>
          </a:r>
        </a:p>
      </dgm:t>
    </dgm:pt>
    <dgm:pt modelId="{165A74DF-4868-4714-BBCE-42663C1E8948}" type="parTrans" cxnId="{8B9C5632-DC55-492A-BD8F-0F57BDF5BF90}">
      <dgm:prSet/>
      <dgm:spPr/>
      <dgm:t>
        <a:bodyPr/>
        <a:lstStyle/>
        <a:p>
          <a:endParaRPr lang="en-US"/>
        </a:p>
      </dgm:t>
    </dgm:pt>
    <dgm:pt modelId="{0465A604-68C7-4B6B-A8C5-E774B18CE66A}" type="sibTrans" cxnId="{8B9C5632-DC55-492A-BD8F-0F57BDF5BF90}">
      <dgm:prSet phldrT="2" phldr="0"/>
      <dgm:spPr>
        <a:solidFill>
          <a:schemeClr val="tx1"/>
        </a:solidFill>
      </dgm:spPr>
      <dgm:t>
        <a:bodyPr/>
        <a:lstStyle/>
        <a:p>
          <a:r>
            <a:rPr lang="en-US" dirty="0"/>
            <a:t>2</a:t>
          </a:r>
        </a:p>
      </dgm:t>
    </dgm:pt>
    <dgm:pt modelId="{A282DC95-8B2D-400F-B4F6-17FBF903504A}">
      <dgm:prSet/>
      <dgm:spPr>
        <a:solidFill>
          <a:srgbClr val="336F47">
            <a:alpha val="90000"/>
          </a:srgbClr>
        </a:solidFill>
      </dgm:spPr>
      <dgm:t>
        <a:bodyPr/>
        <a:lstStyle/>
        <a:p>
          <a:r>
            <a:rPr lang="en-US" dirty="0">
              <a:solidFill>
                <a:schemeClr val="bg1"/>
              </a:solidFill>
            </a:rPr>
            <a:t>Remove All Barriers To Accessing Support For Migrant Women Experiencing Gender-based Violence</a:t>
          </a:r>
        </a:p>
      </dgm:t>
    </dgm:pt>
    <dgm:pt modelId="{468EB6D4-1120-441A-BC81-13AE8C8A9D7A}" type="parTrans" cxnId="{E1D04621-5358-4866-94C7-21951A442DC8}">
      <dgm:prSet/>
      <dgm:spPr/>
      <dgm:t>
        <a:bodyPr/>
        <a:lstStyle/>
        <a:p>
          <a:endParaRPr lang="en-US"/>
        </a:p>
      </dgm:t>
    </dgm:pt>
    <dgm:pt modelId="{0CC98B45-FBFE-4443-A693-9674E0F3C5ED}" type="sibTrans" cxnId="{E1D04621-5358-4866-94C7-21951A442DC8}">
      <dgm:prSet phldrT="3" phldr="0"/>
      <dgm:spPr>
        <a:solidFill>
          <a:schemeClr val="tx1"/>
        </a:solidFill>
      </dgm:spPr>
      <dgm:t>
        <a:bodyPr/>
        <a:lstStyle/>
        <a:p>
          <a:r>
            <a:rPr lang="en-US"/>
            <a:t>3</a:t>
          </a:r>
        </a:p>
      </dgm:t>
    </dgm:pt>
    <dgm:pt modelId="{FB561372-DCD1-40CD-964C-1BFE49CB2EE6}" type="pres">
      <dgm:prSet presAssocID="{3EA16620-1254-4C44-90D9-5B52E76448A0}" presName="Name0" presStyleCnt="0">
        <dgm:presLayoutVars>
          <dgm:animLvl val="lvl"/>
          <dgm:resizeHandles val="exact"/>
        </dgm:presLayoutVars>
      </dgm:prSet>
      <dgm:spPr/>
      <dgm:t>
        <a:bodyPr/>
        <a:lstStyle/>
        <a:p>
          <a:endParaRPr lang="en-US"/>
        </a:p>
      </dgm:t>
    </dgm:pt>
    <dgm:pt modelId="{3AD5702C-AA9D-4D25-A98B-E57D8571DD00}" type="pres">
      <dgm:prSet presAssocID="{9492D301-50AB-4376-AC96-1A494C1DDC9D}" presName="compositeNode" presStyleCnt="0">
        <dgm:presLayoutVars>
          <dgm:bulletEnabled val="1"/>
        </dgm:presLayoutVars>
      </dgm:prSet>
      <dgm:spPr/>
    </dgm:pt>
    <dgm:pt modelId="{EB6B4522-73B5-4E12-B9E3-91EF54689657}" type="pres">
      <dgm:prSet presAssocID="{9492D301-50AB-4376-AC96-1A494C1DDC9D}" presName="bgRect" presStyleLbl="bgAccFollowNode1" presStyleIdx="0" presStyleCnt="3"/>
      <dgm:spPr/>
      <dgm:t>
        <a:bodyPr/>
        <a:lstStyle/>
        <a:p>
          <a:endParaRPr lang="en-US"/>
        </a:p>
      </dgm:t>
    </dgm:pt>
    <dgm:pt modelId="{27F47638-10D0-4725-A1D8-E0A0F24FC192}" type="pres">
      <dgm:prSet presAssocID="{8BE069C8-F2B7-4B2F-B9BE-9E41CDB2F121}" presName="sibTransNodeCircle" presStyleLbl="alignNode1" presStyleIdx="0" presStyleCnt="6">
        <dgm:presLayoutVars>
          <dgm:chMax val="0"/>
          <dgm:bulletEnabled/>
        </dgm:presLayoutVars>
      </dgm:prSet>
      <dgm:spPr/>
      <dgm:t>
        <a:bodyPr/>
        <a:lstStyle/>
        <a:p>
          <a:endParaRPr lang="en-US"/>
        </a:p>
      </dgm:t>
    </dgm:pt>
    <dgm:pt modelId="{ECD41918-1470-40BC-8C6E-EBB6266712DC}" type="pres">
      <dgm:prSet presAssocID="{9492D301-50AB-4376-AC96-1A494C1DDC9D}" presName="bottomLine" presStyleLbl="alignNode1" presStyleIdx="1" presStyleCnt="6">
        <dgm:presLayoutVars/>
      </dgm:prSet>
      <dgm:spPr/>
    </dgm:pt>
    <dgm:pt modelId="{73BEA8E5-F9ED-4BB5-A4BB-1CB85F4DC176}" type="pres">
      <dgm:prSet presAssocID="{9492D301-50AB-4376-AC96-1A494C1DDC9D}" presName="nodeText" presStyleLbl="bgAccFollowNode1" presStyleIdx="0" presStyleCnt="3">
        <dgm:presLayoutVars>
          <dgm:bulletEnabled val="1"/>
        </dgm:presLayoutVars>
      </dgm:prSet>
      <dgm:spPr/>
      <dgm:t>
        <a:bodyPr/>
        <a:lstStyle/>
        <a:p>
          <a:endParaRPr lang="en-US"/>
        </a:p>
      </dgm:t>
    </dgm:pt>
    <dgm:pt modelId="{D8FE3E19-A70B-4320-B03C-E684919E77FF}" type="pres">
      <dgm:prSet presAssocID="{8BE069C8-F2B7-4B2F-B9BE-9E41CDB2F121}" presName="sibTrans" presStyleCnt="0"/>
      <dgm:spPr/>
    </dgm:pt>
    <dgm:pt modelId="{271C1F6C-F5DB-4DFA-8DAF-B3A0BBA225A7}" type="pres">
      <dgm:prSet presAssocID="{448F2B88-EBFD-4649-B719-F3CC63E58889}" presName="compositeNode" presStyleCnt="0">
        <dgm:presLayoutVars>
          <dgm:bulletEnabled val="1"/>
        </dgm:presLayoutVars>
      </dgm:prSet>
      <dgm:spPr/>
    </dgm:pt>
    <dgm:pt modelId="{31C9FB6C-8CFF-4B1B-B76E-2A5A0F35485B}" type="pres">
      <dgm:prSet presAssocID="{448F2B88-EBFD-4649-B719-F3CC63E58889}" presName="bgRect" presStyleLbl="bgAccFollowNode1" presStyleIdx="1" presStyleCnt="3"/>
      <dgm:spPr/>
      <dgm:t>
        <a:bodyPr/>
        <a:lstStyle/>
        <a:p>
          <a:endParaRPr lang="en-US"/>
        </a:p>
      </dgm:t>
    </dgm:pt>
    <dgm:pt modelId="{66852873-4459-4DDD-9918-62AC34FA3F51}" type="pres">
      <dgm:prSet presAssocID="{0465A604-68C7-4B6B-A8C5-E774B18CE66A}" presName="sibTransNodeCircle" presStyleLbl="alignNode1" presStyleIdx="2" presStyleCnt="6">
        <dgm:presLayoutVars>
          <dgm:chMax val="0"/>
          <dgm:bulletEnabled/>
        </dgm:presLayoutVars>
      </dgm:prSet>
      <dgm:spPr/>
      <dgm:t>
        <a:bodyPr/>
        <a:lstStyle/>
        <a:p>
          <a:endParaRPr lang="en-US"/>
        </a:p>
      </dgm:t>
    </dgm:pt>
    <dgm:pt modelId="{4E5E6707-2D43-47D9-BFE4-5B588EA536D2}" type="pres">
      <dgm:prSet presAssocID="{448F2B88-EBFD-4649-B719-F3CC63E58889}" presName="bottomLine" presStyleLbl="alignNode1" presStyleIdx="3" presStyleCnt="6">
        <dgm:presLayoutVars/>
      </dgm:prSet>
      <dgm:spPr/>
    </dgm:pt>
    <dgm:pt modelId="{013A6441-AC90-4366-8398-4143ED7E3145}" type="pres">
      <dgm:prSet presAssocID="{448F2B88-EBFD-4649-B719-F3CC63E58889}" presName="nodeText" presStyleLbl="bgAccFollowNode1" presStyleIdx="1" presStyleCnt="3">
        <dgm:presLayoutVars>
          <dgm:bulletEnabled val="1"/>
        </dgm:presLayoutVars>
      </dgm:prSet>
      <dgm:spPr/>
      <dgm:t>
        <a:bodyPr/>
        <a:lstStyle/>
        <a:p>
          <a:endParaRPr lang="en-US"/>
        </a:p>
      </dgm:t>
    </dgm:pt>
    <dgm:pt modelId="{B8A07247-F866-4F1E-9779-C6AE394F00CE}" type="pres">
      <dgm:prSet presAssocID="{0465A604-68C7-4B6B-A8C5-E774B18CE66A}" presName="sibTrans" presStyleCnt="0"/>
      <dgm:spPr/>
    </dgm:pt>
    <dgm:pt modelId="{AC8C3BD1-2069-4115-82C9-AD7BA38F281E}" type="pres">
      <dgm:prSet presAssocID="{A282DC95-8B2D-400F-B4F6-17FBF903504A}" presName="compositeNode" presStyleCnt="0">
        <dgm:presLayoutVars>
          <dgm:bulletEnabled val="1"/>
        </dgm:presLayoutVars>
      </dgm:prSet>
      <dgm:spPr/>
    </dgm:pt>
    <dgm:pt modelId="{282111E8-8FBD-4E02-8DB9-2C5B19B4A5C2}" type="pres">
      <dgm:prSet presAssocID="{A282DC95-8B2D-400F-B4F6-17FBF903504A}" presName="bgRect" presStyleLbl="bgAccFollowNode1" presStyleIdx="2" presStyleCnt="3"/>
      <dgm:spPr/>
      <dgm:t>
        <a:bodyPr/>
        <a:lstStyle/>
        <a:p>
          <a:endParaRPr lang="en-US"/>
        </a:p>
      </dgm:t>
    </dgm:pt>
    <dgm:pt modelId="{A4546996-1E92-4305-9630-83A0431968EC}" type="pres">
      <dgm:prSet presAssocID="{0CC98B45-FBFE-4443-A693-9674E0F3C5ED}" presName="sibTransNodeCircle" presStyleLbl="alignNode1" presStyleIdx="4" presStyleCnt="6">
        <dgm:presLayoutVars>
          <dgm:chMax val="0"/>
          <dgm:bulletEnabled/>
        </dgm:presLayoutVars>
      </dgm:prSet>
      <dgm:spPr/>
      <dgm:t>
        <a:bodyPr/>
        <a:lstStyle/>
        <a:p>
          <a:endParaRPr lang="en-US"/>
        </a:p>
      </dgm:t>
    </dgm:pt>
    <dgm:pt modelId="{5FACE86F-F92F-421C-831C-7F847B1CC0D9}" type="pres">
      <dgm:prSet presAssocID="{A282DC95-8B2D-400F-B4F6-17FBF903504A}" presName="bottomLine" presStyleLbl="alignNode1" presStyleIdx="5" presStyleCnt="6">
        <dgm:presLayoutVars/>
      </dgm:prSet>
      <dgm:spPr/>
    </dgm:pt>
    <dgm:pt modelId="{A36199DE-F86F-4C66-B965-EA4032C2EA2C}" type="pres">
      <dgm:prSet presAssocID="{A282DC95-8B2D-400F-B4F6-17FBF903504A}" presName="nodeText" presStyleLbl="bgAccFollowNode1" presStyleIdx="2" presStyleCnt="3">
        <dgm:presLayoutVars>
          <dgm:bulletEnabled val="1"/>
        </dgm:presLayoutVars>
      </dgm:prSet>
      <dgm:spPr/>
      <dgm:t>
        <a:bodyPr/>
        <a:lstStyle/>
        <a:p>
          <a:endParaRPr lang="en-US"/>
        </a:p>
      </dgm:t>
    </dgm:pt>
  </dgm:ptLst>
  <dgm:cxnLst>
    <dgm:cxn modelId="{E1D04621-5358-4866-94C7-21951A442DC8}" srcId="{3EA16620-1254-4C44-90D9-5B52E76448A0}" destId="{A282DC95-8B2D-400F-B4F6-17FBF903504A}" srcOrd="2" destOrd="0" parTransId="{468EB6D4-1120-441A-BC81-13AE8C8A9D7A}" sibTransId="{0CC98B45-FBFE-4443-A693-9674E0F3C5ED}"/>
    <dgm:cxn modelId="{056DB55F-2FB5-40B5-9291-086310710BAB}" srcId="{3EA16620-1254-4C44-90D9-5B52E76448A0}" destId="{9492D301-50AB-4376-AC96-1A494C1DDC9D}" srcOrd="0" destOrd="0" parTransId="{D881D7DA-3508-43A2-AE16-BE430ECB0767}" sibTransId="{8BE069C8-F2B7-4B2F-B9BE-9E41CDB2F121}"/>
    <dgm:cxn modelId="{8B490A96-710B-49C0-A624-F298277E6D19}" type="presOf" srcId="{9492D301-50AB-4376-AC96-1A494C1DDC9D}" destId="{EB6B4522-73B5-4E12-B9E3-91EF54689657}" srcOrd="0" destOrd="0" presId="urn:microsoft.com/office/officeart/2016/7/layout/BasicLinearProcessNumbered"/>
    <dgm:cxn modelId="{48002EAC-814A-4209-999E-CE1115C1AD8D}" type="presOf" srcId="{A282DC95-8B2D-400F-B4F6-17FBF903504A}" destId="{A36199DE-F86F-4C66-B965-EA4032C2EA2C}" srcOrd="1" destOrd="0" presId="urn:microsoft.com/office/officeart/2016/7/layout/BasicLinearProcessNumbered"/>
    <dgm:cxn modelId="{5FE4CC18-5F75-4E8F-9B27-D93331E58B13}" type="presOf" srcId="{0CC98B45-FBFE-4443-A693-9674E0F3C5ED}" destId="{A4546996-1E92-4305-9630-83A0431968EC}" srcOrd="0" destOrd="0" presId="urn:microsoft.com/office/officeart/2016/7/layout/BasicLinearProcessNumbered"/>
    <dgm:cxn modelId="{E589AF3E-3BE0-41A4-AA96-8D06E1DB1937}" type="presOf" srcId="{3EA16620-1254-4C44-90D9-5B52E76448A0}" destId="{FB561372-DCD1-40CD-964C-1BFE49CB2EE6}" srcOrd="0" destOrd="0" presId="urn:microsoft.com/office/officeart/2016/7/layout/BasicLinearProcessNumbered"/>
    <dgm:cxn modelId="{0602C379-05C2-440D-88A2-5E90EF1D53F8}" type="presOf" srcId="{448F2B88-EBFD-4649-B719-F3CC63E58889}" destId="{31C9FB6C-8CFF-4B1B-B76E-2A5A0F35485B}" srcOrd="0" destOrd="0" presId="urn:microsoft.com/office/officeart/2016/7/layout/BasicLinearProcessNumbered"/>
    <dgm:cxn modelId="{6AFD47F7-E33C-4A6B-B642-3237433FD98E}" type="presOf" srcId="{8BE069C8-F2B7-4B2F-B9BE-9E41CDB2F121}" destId="{27F47638-10D0-4725-A1D8-E0A0F24FC192}" srcOrd="0" destOrd="0" presId="urn:microsoft.com/office/officeart/2016/7/layout/BasicLinearProcessNumbered"/>
    <dgm:cxn modelId="{C5B27D89-764E-4AD7-A0EA-45B197F31640}" type="presOf" srcId="{9492D301-50AB-4376-AC96-1A494C1DDC9D}" destId="{73BEA8E5-F9ED-4BB5-A4BB-1CB85F4DC176}" srcOrd="1" destOrd="0" presId="urn:microsoft.com/office/officeart/2016/7/layout/BasicLinearProcessNumbered"/>
    <dgm:cxn modelId="{0FA0946D-8209-4271-BD56-E854009D62DB}" type="presOf" srcId="{A282DC95-8B2D-400F-B4F6-17FBF903504A}" destId="{282111E8-8FBD-4E02-8DB9-2C5B19B4A5C2}" srcOrd="0" destOrd="0" presId="urn:microsoft.com/office/officeart/2016/7/layout/BasicLinearProcessNumbered"/>
    <dgm:cxn modelId="{544AF6E7-819A-4035-9EB6-8497CA5D61A4}" type="presOf" srcId="{448F2B88-EBFD-4649-B719-F3CC63E58889}" destId="{013A6441-AC90-4366-8398-4143ED7E3145}" srcOrd="1" destOrd="0" presId="urn:microsoft.com/office/officeart/2016/7/layout/BasicLinearProcessNumbered"/>
    <dgm:cxn modelId="{1C03E217-5156-49DA-AB82-0C00A9BFF6F2}" type="presOf" srcId="{0465A604-68C7-4B6B-A8C5-E774B18CE66A}" destId="{66852873-4459-4DDD-9918-62AC34FA3F51}" srcOrd="0" destOrd="0" presId="urn:microsoft.com/office/officeart/2016/7/layout/BasicLinearProcessNumbered"/>
    <dgm:cxn modelId="{8B9C5632-DC55-492A-BD8F-0F57BDF5BF90}" srcId="{3EA16620-1254-4C44-90D9-5B52E76448A0}" destId="{448F2B88-EBFD-4649-B719-F3CC63E58889}" srcOrd="1" destOrd="0" parTransId="{165A74DF-4868-4714-BBCE-42663C1E8948}" sibTransId="{0465A604-68C7-4B6B-A8C5-E774B18CE66A}"/>
    <dgm:cxn modelId="{FA1FE329-9A9C-48B5-8601-E25E2E1B8B29}" type="presParOf" srcId="{FB561372-DCD1-40CD-964C-1BFE49CB2EE6}" destId="{3AD5702C-AA9D-4D25-A98B-E57D8571DD00}" srcOrd="0" destOrd="0" presId="urn:microsoft.com/office/officeart/2016/7/layout/BasicLinearProcessNumbered"/>
    <dgm:cxn modelId="{97E6C022-B05D-4C11-8E65-AD16AE47BCB8}" type="presParOf" srcId="{3AD5702C-AA9D-4D25-A98B-E57D8571DD00}" destId="{EB6B4522-73B5-4E12-B9E3-91EF54689657}" srcOrd="0" destOrd="0" presId="urn:microsoft.com/office/officeart/2016/7/layout/BasicLinearProcessNumbered"/>
    <dgm:cxn modelId="{6C7FBB93-E34C-4584-91EA-A1C66B448BCD}" type="presParOf" srcId="{3AD5702C-AA9D-4D25-A98B-E57D8571DD00}" destId="{27F47638-10D0-4725-A1D8-E0A0F24FC192}" srcOrd="1" destOrd="0" presId="urn:microsoft.com/office/officeart/2016/7/layout/BasicLinearProcessNumbered"/>
    <dgm:cxn modelId="{870B76E2-6F01-4FAD-84BE-5CBA23781C22}" type="presParOf" srcId="{3AD5702C-AA9D-4D25-A98B-E57D8571DD00}" destId="{ECD41918-1470-40BC-8C6E-EBB6266712DC}" srcOrd="2" destOrd="0" presId="urn:microsoft.com/office/officeart/2016/7/layout/BasicLinearProcessNumbered"/>
    <dgm:cxn modelId="{4B49EBD9-4F31-4171-A306-B764995AEEDC}" type="presParOf" srcId="{3AD5702C-AA9D-4D25-A98B-E57D8571DD00}" destId="{73BEA8E5-F9ED-4BB5-A4BB-1CB85F4DC176}" srcOrd="3" destOrd="0" presId="urn:microsoft.com/office/officeart/2016/7/layout/BasicLinearProcessNumbered"/>
    <dgm:cxn modelId="{7AC30AC7-063D-4A4D-80F7-E7D50D691F65}" type="presParOf" srcId="{FB561372-DCD1-40CD-964C-1BFE49CB2EE6}" destId="{D8FE3E19-A70B-4320-B03C-E684919E77FF}" srcOrd="1" destOrd="0" presId="urn:microsoft.com/office/officeart/2016/7/layout/BasicLinearProcessNumbered"/>
    <dgm:cxn modelId="{DB969FB3-2D6E-4124-8510-D22C5BA4133E}" type="presParOf" srcId="{FB561372-DCD1-40CD-964C-1BFE49CB2EE6}" destId="{271C1F6C-F5DB-4DFA-8DAF-B3A0BBA225A7}" srcOrd="2" destOrd="0" presId="urn:microsoft.com/office/officeart/2016/7/layout/BasicLinearProcessNumbered"/>
    <dgm:cxn modelId="{E5A46845-99DA-42D8-90D7-8AD30F514FE0}" type="presParOf" srcId="{271C1F6C-F5DB-4DFA-8DAF-B3A0BBA225A7}" destId="{31C9FB6C-8CFF-4B1B-B76E-2A5A0F35485B}" srcOrd="0" destOrd="0" presId="urn:microsoft.com/office/officeart/2016/7/layout/BasicLinearProcessNumbered"/>
    <dgm:cxn modelId="{5DAD97BA-FF14-4CEC-A8DD-A2D3D3E18ED1}" type="presParOf" srcId="{271C1F6C-F5DB-4DFA-8DAF-B3A0BBA225A7}" destId="{66852873-4459-4DDD-9918-62AC34FA3F51}" srcOrd="1" destOrd="0" presId="urn:microsoft.com/office/officeart/2016/7/layout/BasicLinearProcessNumbered"/>
    <dgm:cxn modelId="{EED54675-1B48-4E73-89E9-9AC0776EA336}" type="presParOf" srcId="{271C1F6C-F5DB-4DFA-8DAF-B3A0BBA225A7}" destId="{4E5E6707-2D43-47D9-BFE4-5B588EA536D2}" srcOrd="2" destOrd="0" presId="urn:microsoft.com/office/officeart/2016/7/layout/BasicLinearProcessNumbered"/>
    <dgm:cxn modelId="{730DB8D4-AC57-4001-AE63-6FC0ED025523}" type="presParOf" srcId="{271C1F6C-F5DB-4DFA-8DAF-B3A0BBA225A7}" destId="{013A6441-AC90-4366-8398-4143ED7E3145}" srcOrd="3" destOrd="0" presId="urn:microsoft.com/office/officeart/2016/7/layout/BasicLinearProcessNumbered"/>
    <dgm:cxn modelId="{C01DF987-4AF9-4CE0-8D2F-8C7E01B6A1AA}" type="presParOf" srcId="{FB561372-DCD1-40CD-964C-1BFE49CB2EE6}" destId="{B8A07247-F866-4F1E-9779-C6AE394F00CE}" srcOrd="3" destOrd="0" presId="urn:microsoft.com/office/officeart/2016/7/layout/BasicLinearProcessNumbered"/>
    <dgm:cxn modelId="{D4A2F2A3-9FE7-4838-B20B-2A3DEC9DAF2A}" type="presParOf" srcId="{FB561372-DCD1-40CD-964C-1BFE49CB2EE6}" destId="{AC8C3BD1-2069-4115-82C9-AD7BA38F281E}" srcOrd="4" destOrd="0" presId="urn:microsoft.com/office/officeart/2016/7/layout/BasicLinearProcessNumbered"/>
    <dgm:cxn modelId="{AF91447C-0776-4111-B45E-66295DB2E39A}" type="presParOf" srcId="{AC8C3BD1-2069-4115-82C9-AD7BA38F281E}" destId="{282111E8-8FBD-4E02-8DB9-2C5B19B4A5C2}" srcOrd="0" destOrd="0" presId="urn:microsoft.com/office/officeart/2016/7/layout/BasicLinearProcessNumbered"/>
    <dgm:cxn modelId="{E2096475-107F-4F1F-8C5E-80EF74567C0F}" type="presParOf" srcId="{AC8C3BD1-2069-4115-82C9-AD7BA38F281E}" destId="{A4546996-1E92-4305-9630-83A0431968EC}" srcOrd="1" destOrd="0" presId="urn:microsoft.com/office/officeart/2016/7/layout/BasicLinearProcessNumbered"/>
    <dgm:cxn modelId="{E2F46EB9-8B6C-4E5A-834F-FFD06A6C6872}" type="presParOf" srcId="{AC8C3BD1-2069-4115-82C9-AD7BA38F281E}" destId="{5FACE86F-F92F-421C-831C-7F847B1CC0D9}" srcOrd="2" destOrd="0" presId="urn:microsoft.com/office/officeart/2016/7/layout/BasicLinearProcessNumbered"/>
    <dgm:cxn modelId="{512FF051-351C-4063-B92E-CD1B5216479A}" type="presParOf" srcId="{AC8C3BD1-2069-4115-82C9-AD7BA38F281E}" destId="{A36199DE-F86F-4C66-B965-EA4032C2EA2C}"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B4522-73B5-4E12-B9E3-91EF54689657}">
      <dsp:nvSpPr>
        <dsp:cNvPr id="0" name=""/>
        <dsp:cNvSpPr/>
      </dsp:nvSpPr>
      <dsp:spPr>
        <a:xfrm>
          <a:off x="0" y="0"/>
          <a:ext cx="4929187" cy="6528816"/>
        </a:xfrm>
        <a:prstGeom prst="rect">
          <a:avLst/>
        </a:prstGeom>
        <a:solidFill>
          <a:schemeClr val="accent3">
            <a:lumMod val="20000"/>
            <a:lumOff val="80000"/>
            <a:alpha val="9000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299" tIns="330200" rIns="384299" bIns="330200" numCol="1" spcCol="1270" anchor="t" anchorCtr="0">
          <a:noAutofit/>
        </a:bodyPr>
        <a:lstStyle/>
        <a:p>
          <a:pPr lvl="0" algn="l" defTabSz="977900">
            <a:lnSpc>
              <a:spcPct val="90000"/>
            </a:lnSpc>
            <a:spcBef>
              <a:spcPct val="0"/>
            </a:spcBef>
            <a:spcAft>
              <a:spcPct val="35000"/>
            </a:spcAft>
          </a:pPr>
          <a:r>
            <a:rPr lang="en-US" sz="2200" kern="1200" dirty="0"/>
            <a:t>Remove Reservation To Article 4 Of </a:t>
          </a:r>
          <a:r>
            <a:rPr lang="en-US" sz="2200" kern="1200" dirty="0" smtClean="0"/>
            <a:t>CERD</a:t>
          </a:r>
        </a:p>
        <a:p>
          <a:pPr lvl="0" algn="l" defTabSz="977900">
            <a:lnSpc>
              <a:spcPct val="90000"/>
            </a:lnSpc>
            <a:spcBef>
              <a:spcPct val="0"/>
            </a:spcBef>
            <a:spcAft>
              <a:spcPct val="35000"/>
            </a:spcAft>
          </a:pPr>
          <a:r>
            <a:rPr lang="en-IE" sz="2200" kern="1200" dirty="0" smtClean="0"/>
            <a:t>UN </a:t>
          </a:r>
          <a:r>
            <a:rPr lang="en-IE" sz="2200" b="1" kern="1200" dirty="0" smtClean="0"/>
            <a:t>C</a:t>
          </a:r>
          <a:r>
            <a:rPr lang="en-IE" sz="2200" kern="1200" dirty="0" smtClean="0"/>
            <a:t>onvention on the </a:t>
          </a:r>
          <a:r>
            <a:rPr lang="en-IE" sz="2200" b="1" kern="1200" dirty="0" smtClean="0"/>
            <a:t>E</a:t>
          </a:r>
          <a:r>
            <a:rPr lang="en-IE" sz="2200" kern="1200" dirty="0" smtClean="0"/>
            <a:t>limination of all forms of </a:t>
          </a:r>
          <a:r>
            <a:rPr lang="en-IE" sz="2200" b="1" kern="1200" dirty="0" smtClean="0"/>
            <a:t>R</a:t>
          </a:r>
          <a:r>
            <a:rPr lang="en-IE" sz="2200" kern="1200" dirty="0" smtClean="0"/>
            <a:t>acial </a:t>
          </a:r>
          <a:r>
            <a:rPr lang="en-IE" sz="2200" b="1" kern="1200" dirty="0" smtClean="0"/>
            <a:t>D</a:t>
          </a:r>
          <a:r>
            <a:rPr lang="en-IE" sz="2200" kern="1200" dirty="0" smtClean="0"/>
            <a:t>iscrimination*</a:t>
          </a:r>
        </a:p>
        <a:p>
          <a:pPr lvl="0" algn="l" defTabSz="977900">
            <a:lnSpc>
              <a:spcPct val="90000"/>
            </a:lnSpc>
            <a:spcBef>
              <a:spcPct val="0"/>
            </a:spcBef>
            <a:spcAft>
              <a:spcPct val="35000"/>
            </a:spcAft>
          </a:pPr>
          <a:endParaRPr lang="en-IE" sz="2200" kern="1200" dirty="0" smtClean="0"/>
        </a:p>
        <a:p>
          <a:pPr lvl="0" algn="l" defTabSz="977900">
            <a:lnSpc>
              <a:spcPct val="90000"/>
            </a:lnSpc>
            <a:spcBef>
              <a:spcPct val="0"/>
            </a:spcBef>
            <a:spcAft>
              <a:spcPct val="35000"/>
            </a:spcAft>
          </a:pPr>
          <a:endParaRPr lang="en-US" sz="2200" kern="1200" dirty="0"/>
        </a:p>
      </dsp:txBody>
      <dsp:txXfrm>
        <a:off x="0" y="2480950"/>
        <a:ext cx="4929187" cy="3917289"/>
      </dsp:txXfrm>
    </dsp:sp>
    <dsp:sp modelId="{27F47638-10D0-4725-A1D8-E0A0F24FC192}">
      <dsp:nvSpPr>
        <dsp:cNvPr id="0" name=""/>
        <dsp:cNvSpPr/>
      </dsp:nvSpPr>
      <dsp:spPr>
        <a:xfrm>
          <a:off x="1485271" y="652881"/>
          <a:ext cx="1958644" cy="1958644"/>
        </a:xfrm>
        <a:prstGeom prst="ellipse">
          <a:avLst/>
        </a:prstGeom>
        <a:solidFill>
          <a:schemeClr val="tx1"/>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04" tIns="12700" rIns="152704"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485271" y="652881"/>
        <a:ext cx="1958644" cy="1958644"/>
      </dsp:txXfrm>
    </dsp:sp>
    <dsp:sp modelId="{ECD41918-1470-40BC-8C6E-EBB6266712DC}">
      <dsp:nvSpPr>
        <dsp:cNvPr id="0" name=""/>
        <dsp:cNvSpPr/>
      </dsp:nvSpPr>
      <dsp:spPr>
        <a:xfrm>
          <a:off x="0" y="6528743"/>
          <a:ext cx="4929187" cy="72"/>
        </a:xfrm>
        <a:prstGeom prst="rect">
          <a:avLst/>
        </a:prstGeom>
        <a:solidFill>
          <a:schemeClr val="accent5">
            <a:hueOff val="1343711"/>
            <a:satOff val="1896"/>
            <a:lumOff val="-235"/>
            <a:alphaOff val="0"/>
          </a:schemeClr>
        </a:solidFill>
        <a:ln w="55000" cap="flat" cmpd="thickThin" algn="ctr">
          <a:solidFill>
            <a:schemeClr val="accent5">
              <a:hueOff val="1343711"/>
              <a:satOff val="1896"/>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9FB6C-8CFF-4B1B-B76E-2A5A0F35485B}">
      <dsp:nvSpPr>
        <dsp:cNvPr id="0" name=""/>
        <dsp:cNvSpPr/>
      </dsp:nvSpPr>
      <dsp:spPr>
        <a:xfrm>
          <a:off x="5422106" y="0"/>
          <a:ext cx="4929187" cy="6528816"/>
        </a:xfrm>
        <a:prstGeom prst="rect">
          <a:avLst/>
        </a:prstGeom>
        <a:solidFill>
          <a:srgbClr val="002060">
            <a:alpha val="90000"/>
          </a:srgbClr>
        </a:solidFill>
        <a:ln w="55000" cap="flat" cmpd="thickThin" algn="ctr">
          <a:solidFill>
            <a:schemeClr val="accent5">
              <a:tint val="40000"/>
              <a:alpha val="90000"/>
              <a:hueOff val="3439670"/>
              <a:satOff val="1139"/>
              <a:lumOff val="-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299" tIns="330200" rIns="384299" bIns="330200" numCol="1" spcCol="1270" anchor="t" anchorCtr="0">
          <a:noAutofit/>
        </a:bodyPr>
        <a:lstStyle/>
        <a:p>
          <a:pPr lvl="0" algn="l" defTabSz="977900">
            <a:lnSpc>
              <a:spcPct val="90000"/>
            </a:lnSpc>
            <a:spcBef>
              <a:spcPct val="0"/>
            </a:spcBef>
            <a:spcAft>
              <a:spcPct val="35000"/>
            </a:spcAft>
          </a:pPr>
          <a:r>
            <a:rPr lang="en-US" sz="2200" kern="1200" dirty="0">
              <a:solidFill>
                <a:schemeClr val="bg1"/>
              </a:solidFill>
            </a:rPr>
            <a:t>Take Steps To Put In Place Ethnic Equality Monitoring Across All Public Services</a:t>
          </a:r>
        </a:p>
      </dsp:txBody>
      <dsp:txXfrm>
        <a:off x="5422106" y="2480950"/>
        <a:ext cx="4929187" cy="3917289"/>
      </dsp:txXfrm>
    </dsp:sp>
    <dsp:sp modelId="{66852873-4459-4DDD-9918-62AC34FA3F51}">
      <dsp:nvSpPr>
        <dsp:cNvPr id="0" name=""/>
        <dsp:cNvSpPr/>
      </dsp:nvSpPr>
      <dsp:spPr>
        <a:xfrm>
          <a:off x="6907377" y="652881"/>
          <a:ext cx="1958644" cy="1958644"/>
        </a:xfrm>
        <a:prstGeom prst="ellipse">
          <a:avLst/>
        </a:prstGeom>
        <a:solidFill>
          <a:schemeClr val="tx1"/>
        </a:solidFill>
        <a:ln w="55000" cap="flat" cmpd="thickThin" algn="ctr">
          <a:solidFill>
            <a:schemeClr val="accent5">
              <a:hueOff val="2687421"/>
              <a:satOff val="3792"/>
              <a:lumOff val="-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04" tIns="12700" rIns="152704" bIns="12700" numCol="1" spcCol="1270" anchor="ctr" anchorCtr="0">
          <a:noAutofit/>
        </a:bodyPr>
        <a:lstStyle/>
        <a:p>
          <a:pPr lvl="0" algn="ctr" defTabSz="2133600">
            <a:lnSpc>
              <a:spcPct val="90000"/>
            </a:lnSpc>
            <a:spcBef>
              <a:spcPct val="0"/>
            </a:spcBef>
            <a:spcAft>
              <a:spcPct val="35000"/>
            </a:spcAft>
          </a:pPr>
          <a:r>
            <a:rPr lang="en-US" sz="4800" kern="1200" dirty="0"/>
            <a:t>2</a:t>
          </a:r>
        </a:p>
      </dsp:txBody>
      <dsp:txXfrm>
        <a:off x="6907377" y="652881"/>
        <a:ext cx="1958644" cy="1958644"/>
      </dsp:txXfrm>
    </dsp:sp>
    <dsp:sp modelId="{4E5E6707-2D43-47D9-BFE4-5B588EA536D2}">
      <dsp:nvSpPr>
        <dsp:cNvPr id="0" name=""/>
        <dsp:cNvSpPr/>
      </dsp:nvSpPr>
      <dsp:spPr>
        <a:xfrm>
          <a:off x="5422106" y="6528743"/>
          <a:ext cx="4929187" cy="72"/>
        </a:xfrm>
        <a:prstGeom prst="rect">
          <a:avLst/>
        </a:prstGeom>
        <a:solidFill>
          <a:schemeClr val="accent5">
            <a:hueOff val="4031132"/>
            <a:satOff val="5687"/>
            <a:lumOff val="-706"/>
            <a:alphaOff val="0"/>
          </a:schemeClr>
        </a:solidFill>
        <a:ln w="55000" cap="flat" cmpd="thickThin" algn="ctr">
          <a:solidFill>
            <a:schemeClr val="accent5">
              <a:hueOff val="4031132"/>
              <a:satOff val="5687"/>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111E8-8FBD-4E02-8DB9-2C5B19B4A5C2}">
      <dsp:nvSpPr>
        <dsp:cNvPr id="0" name=""/>
        <dsp:cNvSpPr/>
      </dsp:nvSpPr>
      <dsp:spPr>
        <a:xfrm>
          <a:off x="10844212" y="0"/>
          <a:ext cx="4929187" cy="6528816"/>
        </a:xfrm>
        <a:prstGeom prst="rect">
          <a:avLst/>
        </a:prstGeom>
        <a:solidFill>
          <a:srgbClr val="336F47">
            <a:alpha val="90000"/>
          </a:srgbClr>
        </a:solidFill>
        <a:ln w="55000" cap="flat" cmpd="thickThin" algn="ctr">
          <a:solidFill>
            <a:schemeClr val="accent5">
              <a:tint val="40000"/>
              <a:alpha val="90000"/>
              <a:hueOff val="6879340"/>
              <a:satOff val="2278"/>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4299" tIns="330200" rIns="384299" bIns="330200" numCol="1" spcCol="1270" anchor="t" anchorCtr="0">
          <a:noAutofit/>
        </a:bodyPr>
        <a:lstStyle/>
        <a:p>
          <a:pPr lvl="0" algn="l" defTabSz="977900">
            <a:lnSpc>
              <a:spcPct val="90000"/>
            </a:lnSpc>
            <a:spcBef>
              <a:spcPct val="0"/>
            </a:spcBef>
            <a:spcAft>
              <a:spcPct val="35000"/>
            </a:spcAft>
          </a:pPr>
          <a:r>
            <a:rPr lang="en-US" sz="2200" kern="1200" dirty="0">
              <a:solidFill>
                <a:schemeClr val="bg1"/>
              </a:solidFill>
            </a:rPr>
            <a:t>Remove All Barriers To Accessing Support For Migrant Women Experiencing Gender-based Violence</a:t>
          </a:r>
        </a:p>
      </dsp:txBody>
      <dsp:txXfrm>
        <a:off x="10844212" y="2480950"/>
        <a:ext cx="4929187" cy="3917289"/>
      </dsp:txXfrm>
    </dsp:sp>
    <dsp:sp modelId="{A4546996-1E92-4305-9630-83A0431968EC}">
      <dsp:nvSpPr>
        <dsp:cNvPr id="0" name=""/>
        <dsp:cNvSpPr/>
      </dsp:nvSpPr>
      <dsp:spPr>
        <a:xfrm>
          <a:off x="12329483" y="652881"/>
          <a:ext cx="1958644" cy="1958644"/>
        </a:xfrm>
        <a:prstGeom prst="ellipse">
          <a:avLst/>
        </a:prstGeom>
        <a:solidFill>
          <a:schemeClr val="tx1"/>
        </a:solidFill>
        <a:ln w="55000" cap="flat" cmpd="thickThin" algn="ctr">
          <a:solidFill>
            <a:schemeClr val="accent5">
              <a:hueOff val="5374843"/>
              <a:satOff val="7583"/>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04" tIns="12700" rIns="152704"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12329483" y="652881"/>
        <a:ext cx="1958644" cy="1958644"/>
      </dsp:txXfrm>
    </dsp:sp>
    <dsp:sp modelId="{5FACE86F-F92F-421C-831C-7F847B1CC0D9}">
      <dsp:nvSpPr>
        <dsp:cNvPr id="0" name=""/>
        <dsp:cNvSpPr/>
      </dsp:nvSpPr>
      <dsp:spPr>
        <a:xfrm>
          <a:off x="10844212" y="6528743"/>
          <a:ext cx="4929187" cy="72"/>
        </a:xfrm>
        <a:prstGeom prst="rect">
          <a:avLst/>
        </a:prstGeom>
        <a:solidFill>
          <a:schemeClr val="accent5">
            <a:hueOff val="6718553"/>
            <a:satOff val="9479"/>
            <a:lumOff val="-1176"/>
            <a:alphaOff val="0"/>
          </a:schemeClr>
        </a:solidFill>
        <a:ln w="55000" cap="flat" cmpd="thickThin" algn="ctr">
          <a:solidFill>
            <a:schemeClr val="accent5">
              <a:hueOff val="6718553"/>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3" y="6996220"/>
            <a:ext cx="1830217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63284" tIns="81642" rIns="163284" bIns="81642" anchor="ctr"/>
          <a:lstStyle>
            <a:extLst/>
          </a:lstStyle>
          <a:p>
            <a:pPr algn="ctr" eaLnBrk="1" latinLnBrk="0" hangingPunct="1"/>
            <a:endParaRPr kumimoji="0" lang="en-US"/>
          </a:p>
        </p:txBody>
      </p:sp>
      <p:sp>
        <p:nvSpPr>
          <p:cNvPr id="9" name="Title 8"/>
          <p:cNvSpPr>
            <a:spLocks noGrp="1"/>
          </p:cNvSpPr>
          <p:nvPr>
            <p:ph type="ctrTitle"/>
          </p:nvPr>
        </p:nvSpPr>
        <p:spPr>
          <a:xfrm>
            <a:off x="1371600" y="2628902"/>
            <a:ext cx="15544800" cy="2744642"/>
          </a:xfrm>
        </p:spPr>
        <p:txBody>
          <a:bodyPr vert="horz" anchor="b">
            <a:normAutofit/>
            <a:scene3d>
              <a:camera prst="orthographicFront"/>
              <a:lightRig rig="soft" dir="t"/>
            </a:scene3d>
            <a:sp3d prstMaterial="softEdge">
              <a:bevelT w="25400" h="25400"/>
            </a:sp3d>
          </a:bodyPr>
          <a:lstStyle>
            <a:lvl1pPr algn="r">
              <a:defRPr sz="86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1371600" y="5417411"/>
            <a:ext cx="15544800" cy="1799556"/>
          </a:xfrm>
        </p:spPr>
        <p:txBody>
          <a:bodyPr lIns="81642" rIns="81642"/>
          <a:lstStyle>
            <a:lvl1pPr marL="0" marR="114299" indent="0" algn="r">
              <a:buNone/>
              <a:defRPr>
                <a:solidFill>
                  <a:schemeClr val="tx2"/>
                </a:solidFill>
              </a:defRPr>
            </a:lvl1pPr>
            <a:lvl2pPr marL="816422" indent="0" algn="ctr">
              <a:buNone/>
            </a:lvl2pPr>
            <a:lvl3pPr marL="1632844" indent="0" algn="ctr">
              <a:buNone/>
            </a:lvl3pPr>
            <a:lvl4pPr marL="2449266" indent="0" algn="ctr">
              <a:buNone/>
            </a:lvl4pPr>
            <a:lvl5pPr marL="3265688" indent="0" algn="ctr">
              <a:buNone/>
            </a:lvl5pPr>
            <a:lvl6pPr marL="4082110" indent="0" algn="ctr">
              <a:buNone/>
            </a:lvl6pPr>
            <a:lvl7pPr marL="4898532" indent="0" algn="ctr">
              <a:buNone/>
            </a:lvl7pPr>
            <a:lvl8pPr marL="5714954" indent="0" algn="ctr">
              <a:buNone/>
            </a:lvl8pPr>
            <a:lvl9pPr marL="6531376" indent="0" algn="ctr">
              <a:buNone/>
            </a:lvl9pPr>
            <a:extLst/>
          </a:lstStyle>
          <a:p>
            <a:r>
              <a:rPr kumimoji="0" lang="en-US" smtClean="0"/>
              <a:t>Click to edit Master subtitle style</a:t>
            </a:r>
            <a:endParaRPr kumimoji="0" lang="en-US"/>
          </a:p>
        </p:txBody>
      </p:sp>
      <p:grpSp>
        <p:nvGrpSpPr>
          <p:cNvPr id="2" name="Group 1"/>
          <p:cNvGrpSpPr/>
          <p:nvPr/>
        </p:nvGrpSpPr>
        <p:grpSpPr>
          <a:xfrm>
            <a:off x="-7529" y="7429500"/>
            <a:ext cx="18295530" cy="2868132"/>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5EA319-7B2D-4242-B98A-4F606A7F0C66}" type="datetimeFigureOut">
              <a:rPr lang="en-IE" smtClean="0"/>
              <a:pPr/>
              <a:t>02/06/2021</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CD3FB3-550E-4C71-B205-87E7144858F2}"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8CD3FB3-550E-4C71-B205-87E7144858F2}"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4752" y="1589568"/>
            <a:ext cx="15544800" cy="2743200"/>
          </a:xfrm>
        </p:spPr>
        <p:txBody>
          <a:bodyPr vert="horz" anchor="b">
            <a:normAutofit/>
            <a:scene3d>
              <a:camera prst="orthographicFront"/>
              <a:lightRig rig="soft" dir="t"/>
            </a:scene3d>
            <a:sp3d prstMaterial="softEdge">
              <a:bevelT w="25400" h="25400"/>
            </a:sp3d>
          </a:bodyPr>
          <a:lstStyle>
            <a:lvl1pPr algn="r">
              <a:buNone/>
              <a:defRPr sz="86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845426" y="4397568"/>
            <a:ext cx="9144000" cy="2182332"/>
          </a:xfrm>
        </p:spPr>
        <p:txBody>
          <a:bodyPr lIns="163284" rIns="163284" anchor="t"/>
          <a:lstStyle>
            <a:lvl1pPr marL="0" indent="0" algn="l">
              <a:buNone/>
              <a:defRPr sz="4100">
                <a:solidFill>
                  <a:schemeClr val="tx1"/>
                </a:solidFill>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8CD3FB3-550E-4C71-B205-87E7144858F2}" type="slidenum">
              <a:rPr lang="en-IE" smtClean="0"/>
              <a:pPr/>
              <a:t>‹#›</a:t>
            </a:fld>
            <a:endParaRPr lang="en-IE"/>
          </a:p>
        </p:txBody>
      </p:sp>
      <p:sp>
        <p:nvSpPr>
          <p:cNvPr id="7" name="Chevron 6"/>
          <p:cNvSpPr/>
          <p:nvPr/>
        </p:nvSpPr>
        <p:spPr>
          <a:xfrm>
            <a:off x="7273360" y="4508208"/>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extLst/>
          </a:lstStyle>
          <a:p>
            <a:pPr algn="l" eaLnBrk="1" latinLnBrk="0" hangingPunct="1"/>
            <a:endParaRPr kumimoji="0" lang="en-US"/>
          </a:p>
        </p:txBody>
      </p:sp>
      <p:sp>
        <p:nvSpPr>
          <p:cNvPr id="8" name="Chevron 7"/>
          <p:cNvSpPr/>
          <p:nvPr/>
        </p:nvSpPr>
        <p:spPr>
          <a:xfrm>
            <a:off x="6900528" y="4508208"/>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21993"/>
            <a:ext cx="8077200" cy="6788945"/>
          </a:xfrm>
        </p:spPr>
        <p:txBody>
          <a:bodyPr/>
          <a:lstStyle>
            <a:lvl1pPr>
              <a:defRPr sz="5000"/>
            </a:lvl1pPr>
            <a:lvl2pPr>
              <a:defRPr sz="4300"/>
            </a:lvl2pPr>
            <a:lvl3pPr>
              <a:defRPr sz="3600"/>
            </a:lvl3pPr>
            <a:lvl4pPr>
              <a:defRPr sz="3200"/>
            </a:lvl4pPr>
            <a:lvl5pPr>
              <a:defRPr sz="3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9296400" y="2221993"/>
            <a:ext cx="8077200" cy="6788945"/>
          </a:xfrm>
        </p:spPr>
        <p:txBody>
          <a:bodyPr/>
          <a:lstStyle>
            <a:lvl1pPr>
              <a:defRPr sz="5000"/>
            </a:lvl1pPr>
            <a:lvl2pPr>
              <a:defRPr sz="4300"/>
            </a:lvl2pPr>
            <a:lvl3pPr>
              <a:defRPr sz="3600"/>
            </a:lvl3pPr>
            <a:lvl4pPr>
              <a:defRPr sz="3200"/>
            </a:lvl4pPr>
            <a:lvl5pPr>
              <a:defRPr sz="3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28CD3FB3-550E-4C71-B205-87E7144858F2}"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6459200" cy="17145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8115300"/>
            <a:ext cx="8080376" cy="1143000"/>
          </a:xfrm>
          <a:solidFill>
            <a:schemeClr val="accent1"/>
          </a:solidFill>
          <a:ln w="9652">
            <a:solidFill>
              <a:schemeClr val="accent1"/>
            </a:solidFill>
            <a:miter lim="800000"/>
          </a:ln>
        </p:spPr>
        <p:txBody>
          <a:bodyPr lIns="326569" anchor="ctr"/>
          <a:lstStyle>
            <a:lvl1pPr marL="0" indent="0">
              <a:buNone/>
              <a:defRPr sz="4300" b="0">
                <a:solidFill>
                  <a:schemeClr val="bg1"/>
                </a:solidFill>
              </a:defRPr>
            </a:lvl1pPr>
            <a:lvl2pPr>
              <a:buNone/>
              <a:defRPr sz="3600" b="1"/>
            </a:lvl2pPr>
            <a:lvl3pPr>
              <a:buNone/>
              <a:defRPr sz="3200" b="1"/>
            </a:lvl3pPr>
            <a:lvl4pPr>
              <a:buNone/>
              <a:defRPr sz="2900" b="1"/>
            </a:lvl4pPr>
            <a:lvl5pPr>
              <a:buNone/>
              <a:defRPr sz="29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9290053" y="8115300"/>
            <a:ext cx="8083550" cy="1143000"/>
          </a:xfrm>
          <a:solidFill>
            <a:schemeClr val="accent1"/>
          </a:solidFill>
          <a:ln w="9652">
            <a:solidFill>
              <a:schemeClr val="accent1"/>
            </a:solidFill>
            <a:miter lim="800000"/>
          </a:ln>
        </p:spPr>
        <p:txBody>
          <a:bodyPr lIns="326569" anchor="ctr"/>
          <a:lstStyle>
            <a:lvl1pPr marL="0" indent="0">
              <a:buNone/>
              <a:defRPr sz="4300" b="0">
                <a:solidFill>
                  <a:schemeClr val="bg1"/>
                </a:solidFill>
              </a:defRPr>
            </a:lvl1pPr>
            <a:lvl2pPr>
              <a:buNone/>
              <a:defRPr sz="3600" b="1"/>
            </a:lvl2pPr>
            <a:lvl3pPr>
              <a:buNone/>
              <a:defRPr sz="3200" b="1"/>
            </a:lvl3pPr>
            <a:lvl4pPr>
              <a:buNone/>
              <a:defRPr sz="2900" b="1"/>
            </a:lvl4pPr>
            <a:lvl5pPr>
              <a:buNone/>
              <a:defRPr sz="29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914400" y="2166442"/>
            <a:ext cx="8080376" cy="5912645"/>
          </a:xfrm>
          <a:ln>
            <a:noFill/>
            <a:prstDash val="sysDash"/>
            <a:miter lim="800000"/>
          </a:ln>
        </p:spPr>
        <p:txBody>
          <a:bodyPr/>
          <a:lstStyle>
            <a:lvl1pPr>
              <a:defRPr sz="4300"/>
            </a:lvl1pPr>
            <a:lvl2pPr>
              <a:defRPr sz="3600"/>
            </a:lvl2pPr>
            <a:lvl3pPr>
              <a:defRPr sz="3200"/>
            </a:lvl3pPr>
            <a:lvl4pPr>
              <a:defRPr sz="2900"/>
            </a:lvl4pPr>
            <a:lvl5pPr>
              <a:defRPr sz="2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9290051" y="2166442"/>
            <a:ext cx="8083550" cy="5912645"/>
          </a:xfrm>
          <a:ln>
            <a:noFill/>
            <a:prstDash val="sysDash"/>
            <a:miter lim="800000"/>
          </a:ln>
        </p:spPr>
        <p:txBody>
          <a:bodyPr/>
          <a:lstStyle>
            <a:lvl1pPr>
              <a:spcBef>
                <a:spcPts val="0"/>
              </a:spcBef>
              <a:defRPr sz="4300"/>
            </a:lvl1pPr>
            <a:lvl2pPr>
              <a:defRPr sz="3600"/>
            </a:lvl2pPr>
            <a:lvl3pPr>
              <a:defRPr sz="3200"/>
            </a:lvl3pPr>
            <a:lvl4pPr>
              <a:defRPr sz="2900"/>
            </a:lvl4pPr>
            <a:lvl5pPr>
              <a:defRPr sz="2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28CD3FB3-550E-4C71-B205-87E7144858F2}"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28CD3FB3-550E-4C71-B205-87E7144858F2}"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28CD3FB3-550E-4C71-B205-87E7144858F2}" type="slidenum">
              <a:rPr lang="en-IE" smtClean="0"/>
              <a:pPr/>
              <a:t>‹#›</a:t>
            </a:fld>
            <a:endParaRPr lang="en-I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7315200"/>
            <a:ext cx="14963552" cy="685800"/>
          </a:xfrm>
        </p:spPr>
        <p:txBody>
          <a:bodyPr vert="horz" anchor="t">
            <a:noAutofit/>
            <a:sp3d prstMaterial="softEdge">
              <a:bevelT w="0" h="0"/>
            </a:sp3d>
          </a:bodyPr>
          <a:lstStyle>
            <a:lvl1pPr algn="r">
              <a:buNone/>
              <a:defRPr sz="4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8839200" y="8032653"/>
            <a:ext cx="7949184" cy="1371600"/>
          </a:xfrm>
        </p:spPr>
        <p:txBody>
          <a:bodyPr/>
          <a:lstStyle>
            <a:lvl1pPr marL="0" indent="0" algn="r">
              <a:buNone/>
              <a:defRPr sz="2900"/>
            </a:lvl1pPr>
            <a:lvl2pPr>
              <a:buNone/>
              <a:defRPr sz="2100"/>
            </a:lvl2pPr>
            <a:lvl3pPr>
              <a:buNone/>
              <a:defRPr sz="1800"/>
            </a:lvl3pPr>
            <a:lvl4pPr>
              <a:buNone/>
              <a:defRPr sz="1600"/>
            </a:lvl4pPr>
            <a:lvl5pPr>
              <a:buNone/>
              <a:defRPr sz="16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828800" y="411480"/>
            <a:ext cx="14959584" cy="6858000"/>
          </a:xfrm>
        </p:spPr>
        <p:txBody>
          <a:bodyPr/>
          <a:lstStyle>
            <a:lvl1pPr>
              <a:defRPr sz="5700"/>
            </a:lvl1pPr>
            <a:lvl2pPr>
              <a:defRPr sz="5000"/>
            </a:lvl2pPr>
            <a:lvl3pPr>
              <a:defRPr sz="4300"/>
            </a:lvl3pPr>
            <a:lvl4pPr>
              <a:defRPr sz="3600"/>
            </a:lvl4pPr>
            <a:lvl5pPr>
              <a:defRPr sz="3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3454064" y="9611916"/>
            <a:ext cx="3840480" cy="548640"/>
          </a:xfrm>
        </p:spPr>
        <p:txBody>
          <a:bodyPr/>
          <a:lstStyle>
            <a:extLst/>
          </a:lstStyle>
          <a:p>
            <a:fld id="{0B5EA319-7B2D-4242-B98A-4F606A7F0C66}" type="datetimeFigureOut">
              <a:rPr lang="en-IE" smtClean="0"/>
              <a:pPr/>
              <a:t>02/06/2021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28CD3FB3-550E-4C71-B205-87E7144858F2}"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2464" y="8165103"/>
            <a:ext cx="14325600" cy="972348"/>
          </a:xfrm>
          <a:noFill/>
        </p:spPr>
        <p:txBody>
          <a:bodyPr lIns="163284" tIns="0" rIns="163284" anchor="t"/>
          <a:lstStyle>
            <a:lvl1pPr marL="0" marR="32657" indent="0" algn="r">
              <a:buNone/>
              <a:defRPr sz="2500"/>
            </a:lvl1pPr>
            <a:lvl2pPr>
              <a:defRPr sz="2100"/>
            </a:lvl2pPr>
            <a:lvl3pPr>
              <a:defRPr sz="1800"/>
            </a:lvl3pPr>
            <a:lvl4pPr>
              <a:defRPr sz="1600"/>
            </a:lvl4pPr>
            <a:lvl5pPr>
              <a:defRPr sz="16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457200" y="284952"/>
            <a:ext cx="17373600" cy="658368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57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5EA319-7B2D-4242-B98A-4F606A7F0C66}" type="datetimeFigureOut">
              <a:rPr lang="en-IE" smtClean="0"/>
              <a:pPr/>
              <a:t>02/06/2021</a:t>
            </a:fld>
            <a:endParaRPr lang="en-IE"/>
          </a:p>
        </p:txBody>
      </p:sp>
      <p:sp>
        <p:nvSpPr>
          <p:cNvPr id="6" name="Footer Placeholder 5"/>
          <p:cNvSpPr>
            <a:spLocks noGrp="1"/>
          </p:cNvSpPr>
          <p:nvPr>
            <p:ph type="ftr" sz="quarter" idx="11"/>
          </p:nvPr>
        </p:nvSpPr>
        <p:spPr>
          <a:xfrm>
            <a:off x="8760145" y="9611917"/>
            <a:ext cx="4701362" cy="547688"/>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CD3FB3-550E-4C71-B205-87E7144858F2}" type="slidenum">
              <a:rPr lang="en-IE" smtClean="0"/>
              <a:pPr/>
              <a:t>‹#›</a:t>
            </a:fld>
            <a:endParaRPr lang="en-IE"/>
          </a:p>
        </p:txBody>
      </p:sp>
      <p:sp>
        <p:nvSpPr>
          <p:cNvPr id="2" name="Title 1"/>
          <p:cNvSpPr>
            <a:spLocks noGrp="1"/>
          </p:cNvSpPr>
          <p:nvPr>
            <p:ph type="title"/>
          </p:nvPr>
        </p:nvSpPr>
        <p:spPr>
          <a:xfrm>
            <a:off x="457200" y="7297683"/>
            <a:ext cx="16150864" cy="844008"/>
          </a:xfrm>
          <a:noFill/>
        </p:spPr>
        <p:txBody>
          <a:bodyPr anchor="t">
            <a:sp3d prstMaterial="softEdge"/>
          </a:bodyPr>
          <a:lstStyle>
            <a:lvl1pPr marR="0" algn="r">
              <a:buNone/>
              <a:defRPr sz="54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98546" y="8917404"/>
            <a:ext cx="9881248" cy="138161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63284" tIns="81642" rIns="163284" bIns="81642" anchor="t" compatLnSpc="1"/>
          <a:lstStyle>
            <a:extLst/>
          </a:lstStyle>
          <a:p>
            <a:endParaRPr kumimoji="0" lang="en-US"/>
          </a:p>
        </p:txBody>
      </p:sp>
      <p:sp>
        <p:nvSpPr>
          <p:cNvPr id="9" name="Freeform 8"/>
          <p:cNvSpPr>
            <a:spLocks/>
          </p:cNvSpPr>
          <p:nvPr/>
        </p:nvSpPr>
        <p:spPr bwMode="auto">
          <a:xfrm>
            <a:off x="971435" y="8908517"/>
            <a:ext cx="7380902" cy="1400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63284" tIns="81642" rIns="163284" bIns="81642" anchor="t" compatLnSpc="1"/>
          <a:lstStyle>
            <a:extLst/>
          </a:lstStyle>
          <a:p>
            <a:endParaRPr kumimoji="0" lang="en-US"/>
          </a:p>
        </p:txBody>
      </p:sp>
      <p:sp>
        <p:nvSpPr>
          <p:cNvPr id="10" name="Right Triangle 9"/>
          <p:cNvSpPr>
            <a:spLocks/>
          </p:cNvSpPr>
          <p:nvPr/>
        </p:nvSpPr>
        <p:spPr bwMode="auto">
          <a:xfrm>
            <a:off x="-12084" y="8686880"/>
            <a:ext cx="6804628" cy="1621302"/>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63284" tIns="81642" rIns="163284" bIns="81642" anchor="ctr" compatLnSpc="1"/>
          <a:lstStyle>
            <a:extLst/>
          </a:lstStyle>
          <a:p>
            <a:pPr algn="ctr" eaLnBrk="1" latinLnBrk="0" hangingPunct="1"/>
            <a:endParaRPr kumimoji="0" lang="en-US"/>
          </a:p>
        </p:txBody>
      </p:sp>
      <p:cxnSp>
        <p:nvCxnSpPr>
          <p:cNvPr id="11" name="Straight Connector 10"/>
          <p:cNvCxnSpPr/>
          <p:nvPr/>
        </p:nvCxnSpPr>
        <p:spPr>
          <a:xfrm>
            <a:off x="-18473" y="8681608"/>
            <a:ext cx="6811018" cy="162657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7328224" y="7482660"/>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extLst/>
          </a:lstStyle>
          <a:p>
            <a:pPr algn="l" eaLnBrk="1" latinLnBrk="0" hangingPunct="1"/>
            <a:endParaRPr kumimoji="0" lang="en-US"/>
          </a:p>
        </p:txBody>
      </p:sp>
      <p:sp>
        <p:nvSpPr>
          <p:cNvPr id="13" name="Chevron 12"/>
          <p:cNvSpPr/>
          <p:nvPr/>
        </p:nvSpPr>
        <p:spPr>
          <a:xfrm>
            <a:off x="16955392" y="7482660"/>
            <a:ext cx="365760" cy="3429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63284" tIns="81642" rIns="163284" bIns="81642"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221994"/>
            <a:ext cx="16459200" cy="657910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8CD3FB3-550E-4C71-B205-87E7144858F2}" type="slidenum">
              <a:rPr lang="en-IE" smtClean="0"/>
              <a:pPr/>
              <a:t>‹#›</a:t>
            </a:fld>
            <a:endParaRPr lang="en-I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88026" y="411961"/>
            <a:ext cx="3554940" cy="8389142"/>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411962"/>
            <a:ext cx="12649200" cy="83891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5EA319-7B2D-4242-B98A-4F606A7F0C66}" type="datetimeFigureOut">
              <a:rPr lang="en-IE" smtClean="0"/>
              <a:pPr/>
              <a:t>02/06/2021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8CD3FB3-550E-4C71-B205-87E7144858F2}"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98546" y="8917404"/>
            <a:ext cx="9881248" cy="138161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63284" tIns="81642" rIns="163284" bIns="81642" anchor="t" compatLnSpc="1"/>
          <a:lstStyle>
            <a:extLst/>
          </a:lstStyle>
          <a:p>
            <a:endParaRPr kumimoji="0" lang="en-US"/>
          </a:p>
        </p:txBody>
      </p:sp>
      <p:sp>
        <p:nvSpPr>
          <p:cNvPr id="12" name="Freeform 11"/>
          <p:cNvSpPr>
            <a:spLocks/>
          </p:cNvSpPr>
          <p:nvPr/>
        </p:nvSpPr>
        <p:spPr bwMode="auto">
          <a:xfrm>
            <a:off x="971435" y="8908517"/>
            <a:ext cx="7380902" cy="1400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63284" tIns="81642" rIns="163284" bIns="81642" anchor="t" compatLnSpc="1"/>
          <a:lstStyle>
            <a:extLst/>
          </a:lstStyle>
          <a:p>
            <a:endParaRPr kumimoji="0" lang="en-US"/>
          </a:p>
        </p:txBody>
      </p:sp>
      <p:sp>
        <p:nvSpPr>
          <p:cNvPr id="14" name="Right Triangle 13"/>
          <p:cNvSpPr>
            <a:spLocks/>
          </p:cNvSpPr>
          <p:nvPr/>
        </p:nvSpPr>
        <p:spPr bwMode="auto">
          <a:xfrm>
            <a:off x="-12084" y="8686880"/>
            <a:ext cx="6804628" cy="1621302"/>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63284" tIns="81642" rIns="163284" bIns="81642" anchor="ctr" compatLnSpc="1"/>
          <a:lstStyle>
            <a:extLst/>
          </a:lstStyle>
          <a:p>
            <a:pPr algn="ctr" eaLnBrk="1" latinLnBrk="0" hangingPunct="1"/>
            <a:endParaRPr kumimoji="0" lang="en-US"/>
          </a:p>
        </p:txBody>
      </p:sp>
      <p:cxnSp>
        <p:nvCxnSpPr>
          <p:cNvPr id="15" name="Straight Connector 14"/>
          <p:cNvCxnSpPr/>
          <p:nvPr/>
        </p:nvCxnSpPr>
        <p:spPr>
          <a:xfrm>
            <a:off x="-18473" y="8681608"/>
            <a:ext cx="6811018" cy="1626575"/>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914400" y="411957"/>
            <a:ext cx="16459200" cy="1714500"/>
          </a:xfrm>
          <a:prstGeom prst="rect">
            <a:avLst/>
          </a:prstGeom>
        </p:spPr>
        <p:txBody>
          <a:bodyPr vert="horz" lIns="163284" tIns="81642" rIns="163284" bIns="81642"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914400" y="2221993"/>
            <a:ext cx="16459200" cy="6788945"/>
          </a:xfrm>
          <a:prstGeom prst="rect">
            <a:avLst/>
          </a:prstGeom>
        </p:spPr>
        <p:txBody>
          <a:bodyPr vert="horz" lIns="163284" tIns="81642" rIns="163284" bIns="81642">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3454064" y="9611916"/>
            <a:ext cx="3840480" cy="548640"/>
          </a:xfrm>
          <a:prstGeom prst="rect">
            <a:avLst/>
          </a:prstGeom>
        </p:spPr>
        <p:txBody>
          <a:bodyPr vert="horz" lIns="163284" tIns="81642" rIns="163284" bIns="81642" anchor="b"/>
          <a:lstStyle>
            <a:lvl1pPr algn="l" eaLnBrk="1" latinLnBrk="0" hangingPunct="1">
              <a:defRPr kumimoji="0" sz="1800">
                <a:solidFill>
                  <a:schemeClr val="tx1"/>
                </a:solidFill>
              </a:defRPr>
            </a:lvl1pPr>
            <a:extLst/>
          </a:lstStyle>
          <a:p>
            <a:fld id="{1D8BD707-D9CF-40AE-B4C6-C98DA3205C09}" type="datetimeFigureOut">
              <a:rPr lang="en-US" smtClean="0"/>
              <a:pPr/>
              <a:t>6/2/2021</a:t>
            </a:fld>
            <a:endParaRPr lang="en-US"/>
          </a:p>
        </p:txBody>
      </p:sp>
      <p:sp>
        <p:nvSpPr>
          <p:cNvPr id="22" name="Footer Placeholder 21"/>
          <p:cNvSpPr>
            <a:spLocks noGrp="1"/>
          </p:cNvSpPr>
          <p:nvPr>
            <p:ph type="ftr" sz="quarter" idx="3"/>
          </p:nvPr>
        </p:nvSpPr>
        <p:spPr>
          <a:xfrm>
            <a:off x="8760145" y="9611917"/>
            <a:ext cx="4701362" cy="547688"/>
          </a:xfrm>
          <a:prstGeom prst="rect">
            <a:avLst/>
          </a:prstGeom>
        </p:spPr>
        <p:txBody>
          <a:bodyPr vert="horz" lIns="163284" tIns="81642" rIns="163284" bIns="81642" anchor="b"/>
          <a:lstStyle>
            <a:lvl1pPr algn="r" eaLnBrk="1" latinLnBrk="0" hangingPunct="1">
              <a:defRPr kumimoji="0" sz="1800">
                <a:solidFill>
                  <a:schemeClr val="tx1"/>
                </a:solidFill>
              </a:defRPr>
            </a:lvl1pPr>
            <a:extLst/>
          </a:lstStyle>
          <a:p>
            <a:endParaRPr lang="en-US"/>
          </a:p>
        </p:txBody>
      </p:sp>
      <p:sp>
        <p:nvSpPr>
          <p:cNvPr id="18" name="Slide Number Placeholder 17"/>
          <p:cNvSpPr>
            <a:spLocks noGrp="1"/>
          </p:cNvSpPr>
          <p:nvPr>
            <p:ph type="sldNum" sz="quarter" idx="4"/>
          </p:nvPr>
        </p:nvSpPr>
        <p:spPr>
          <a:xfrm>
            <a:off x="17294544" y="9611917"/>
            <a:ext cx="731520" cy="547688"/>
          </a:xfrm>
          <a:prstGeom prst="rect">
            <a:avLst/>
          </a:prstGeom>
        </p:spPr>
        <p:txBody>
          <a:bodyPr vert="horz" lIns="163284" tIns="81642" rIns="163284" bIns="81642" anchor="b"/>
          <a:lstStyle>
            <a:lvl1pPr algn="r" eaLnBrk="1" latinLnBrk="0" hangingPunct="1">
              <a:defRPr kumimoji="0" sz="18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73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653138" indent="-457196" algn="l" rtl="0" eaLnBrk="1" latinLnBrk="0" hangingPunct="1">
        <a:spcBef>
          <a:spcPts val="714"/>
        </a:spcBef>
        <a:spcAft>
          <a:spcPts val="0"/>
        </a:spcAft>
        <a:buClr>
          <a:schemeClr val="accent1"/>
        </a:buClr>
        <a:buSzPct val="68000"/>
        <a:buFont typeface="Wingdings 3"/>
        <a:buChar char=""/>
        <a:defRPr kumimoji="0" sz="4800" kern="1200">
          <a:solidFill>
            <a:schemeClr val="tx1"/>
          </a:solidFill>
          <a:latin typeface="+mn-lt"/>
          <a:ea typeface="+mn-ea"/>
          <a:cs typeface="+mn-cs"/>
        </a:defRPr>
      </a:lvl1pPr>
      <a:lvl2pPr marL="1110334" indent="-408211" algn="l" rtl="0" eaLnBrk="1" latinLnBrk="0" hangingPunct="1">
        <a:spcBef>
          <a:spcPts val="579"/>
        </a:spcBef>
        <a:buClr>
          <a:schemeClr val="accent1"/>
        </a:buClr>
        <a:buFont typeface="Verdana"/>
        <a:buChar char="◦"/>
        <a:defRPr kumimoji="0" sz="4100" kern="1200">
          <a:solidFill>
            <a:schemeClr val="tx1"/>
          </a:solidFill>
          <a:latin typeface="+mn-lt"/>
          <a:ea typeface="+mn-ea"/>
          <a:cs typeface="+mn-cs"/>
        </a:defRPr>
      </a:lvl2pPr>
      <a:lvl3pPr marL="1534873" indent="-408211" algn="l" rtl="0" eaLnBrk="1" latinLnBrk="0" hangingPunct="1">
        <a:spcBef>
          <a:spcPts val="625"/>
        </a:spcBef>
        <a:buClr>
          <a:schemeClr val="accent2"/>
        </a:buClr>
        <a:buSzPct val="100000"/>
        <a:buFont typeface="Wingdings 2"/>
        <a:buChar char=""/>
        <a:defRPr kumimoji="0" sz="3700" kern="1200">
          <a:solidFill>
            <a:schemeClr val="tx1"/>
          </a:solidFill>
          <a:latin typeface="+mn-lt"/>
          <a:ea typeface="+mn-ea"/>
          <a:cs typeface="+mn-cs"/>
        </a:defRPr>
      </a:lvl3pPr>
      <a:lvl4pPr marL="2041055" indent="-408211" algn="l" rtl="0" eaLnBrk="1" latinLnBrk="0" hangingPunct="1">
        <a:spcBef>
          <a:spcPts val="625"/>
        </a:spcBef>
        <a:buClr>
          <a:schemeClr val="accent2"/>
        </a:buClr>
        <a:buFont typeface="Wingdings 2"/>
        <a:buChar char=""/>
        <a:defRPr kumimoji="0" sz="3400" kern="1200">
          <a:solidFill>
            <a:schemeClr val="tx1"/>
          </a:solidFill>
          <a:latin typeface="+mn-lt"/>
          <a:ea typeface="+mn-ea"/>
          <a:cs typeface="+mn-cs"/>
        </a:defRPr>
      </a:lvl4pPr>
      <a:lvl5pPr marL="2449266" indent="-408211" algn="l" rtl="0" eaLnBrk="1" latinLnBrk="0" hangingPunct="1">
        <a:spcBef>
          <a:spcPts val="625"/>
        </a:spcBef>
        <a:buClr>
          <a:schemeClr val="accent2"/>
        </a:buClr>
        <a:buFont typeface="Wingdings 2"/>
        <a:buChar char=""/>
        <a:defRPr kumimoji="0" sz="3200" kern="1200">
          <a:solidFill>
            <a:schemeClr val="tx1"/>
          </a:solidFill>
          <a:latin typeface="+mn-lt"/>
          <a:ea typeface="+mn-ea"/>
          <a:cs typeface="+mn-cs"/>
        </a:defRPr>
      </a:lvl5pPr>
      <a:lvl6pPr marL="2857477" indent="-408211" algn="l" rtl="0" eaLnBrk="1" latinLnBrk="0" hangingPunct="1">
        <a:spcBef>
          <a:spcPts val="625"/>
        </a:spcBef>
        <a:buClr>
          <a:schemeClr val="accent3"/>
        </a:buClr>
        <a:buFont typeface="Wingdings 2"/>
        <a:buChar char=""/>
        <a:defRPr kumimoji="0" sz="3200" kern="1200">
          <a:solidFill>
            <a:schemeClr val="tx1"/>
          </a:solidFill>
          <a:latin typeface="+mn-lt"/>
          <a:ea typeface="+mn-ea"/>
          <a:cs typeface="+mn-cs"/>
        </a:defRPr>
      </a:lvl6pPr>
      <a:lvl7pPr marL="3265688" indent="-408211" algn="l" rtl="0" eaLnBrk="1" latinLnBrk="0" hangingPunct="1">
        <a:spcBef>
          <a:spcPts val="625"/>
        </a:spcBef>
        <a:buClr>
          <a:schemeClr val="accent3"/>
        </a:buClr>
        <a:buFont typeface="Wingdings 2"/>
        <a:buChar char=""/>
        <a:defRPr kumimoji="0" sz="2900" kern="1200">
          <a:solidFill>
            <a:schemeClr val="tx1"/>
          </a:solidFill>
          <a:latin typeface="+mn-lt"/>
          <a:ea typeface="+mn-ea"/>
          <a:cs typeface="+mn-cs"/>
        </a:defRPr>
      </a:lvl7pPr>
      <a:lvl8pPr marL="3673899" indent="-408211" algn="l" rtl="0" eaLnBrk="1" latinLnBrk="0" hangingPunct="1">
        <a:spcBef>
          <a:spcPts val="625"/>
        </a:spcBef>
        <a:buClr>
          <a:schemeClr val="accent3"/>
        </a:buClr>
        <a:buFont typeface="Wingdings 2"/>
        <a:buChar char=""/>
        <a:defRPr kumimoji="0" sz="2900" kern="1200">
          <a:solidFill>
            <a:schemeClr val="tx1"/>
          </a:solidFill>
          <a:latin typeface="+mn-lt"/>
          <a:ea typeface="+mn-ea"/>
          <a:cs typeface="+mn-cs"/>
        </a:defRPr>
      </a:lvl8pPr>
      <a:lvl9pPr marL="4082110" indent="-408211" algn="l" rtl="0" eaLnBrk="1" latinLnBrk="0" hangingPunct="1">
        <a:spcBef>
          <a:spcPts val="625"/>
        </a:spcBef>
        <a:buClr>
          <a:schemeClr val="accent3"/>
        </a:buClr>
        <a:buFont typeface="Wingdings 2"/>
        <a:buChar char=""/>
        <a:defRPr kumimoji="0" sz="29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816422" algn="l" rtl="0" eaLnBrk="1" latinLnBrk="0" hangingPunct="1">
        <a:defRPr kumimoji="0" kern="1200">
          <a:solidFill>
            <a:schemeClr val="tx1"/>
          </a:solidFill>
          <a:latin typeface="+mn-lt"/>
          <a:ea typeface="+mn-ea"/>
          <a:cs typeface="+mn-cs"/>
        </a:defRPr>
      </a:lvl2pPr>
      <a:lvl3pPr marL="1632844" algn="l" rtl="0" eaLnBrk="1" latinLnBrk="0" hangingPunct="1">
        <a:defRPr kumimoji="0" kern="1200">
          <a:solidFill>
            <a:schemeClr val="tx1"/>
          </a:solidFill>
          <a:latin typeface="+mn-lt"/>
          <a:ea typeface="+mn-ea"/>
          <a:cs typeface="+mn-cs"/>
        </a:defRPr>
      </a:lvl3pPr>
      <a:lvl4pPr marL="2449266" algn="l" rtl="0" eaLnBrk="1" latinLnBrk="0" hangingPunct="1">
        <a:defRPr kumimoji="0" kern="1200">
          <a:solidFill>
            <a:schemeClr val="tx1"/>
          </a:solidFill>
          <a:latin typeface="+mn-lt"/>
          <a:ea typeface="+mn-ea"/>
          <a:cs typeface="+mn-cs"/>
        </a:defRPr>
      </a:lvl4pPr>
      <a:lvl5pPr marL="3265688" algn="l" rtl="0" eaLnBrk="1" latinLnBrk="0" hangingPunct="1">
        <a:defRPr kumimoji="0" kern="1200">
          <a:solidFill>
            <a:schemeClr val="tx1"/>
          </a:solidFill>
          <a:latin typeface="+mn-lt"/>
          <a:ea typeface="+mn-ea"/>
          <a:cs typeface="+mn-cs"/>
        </a:defRPr>
      </a:lvl5pPr>
      <a:lvl6pPr marL="4082110" algn="l" rtl="0" eaLnBrk="1" latinLnBrk="0" hangingPunct="1">
        <a:defRPr kumimoji="0" kern="1200">
          <a:solidFill>
            <a:schemeClr val="tx1"/>
          </a:solidFill>
          <a:latin typeface="+mn-lt"/>
          <a:ea typeface="+mn-ea"/>
          <a:cs typeface="+mn-cs"/>
        </a:defRPr>
      </a:lvl6pPr>
      <a:lvl7pPr marL="4898532" algn="l" rtl="0" eaLnBrk="1" latinLnBrk="0" hangingPunct="1">
        <a:defRPr kumimoji="0" kern="1200">
          <a:solidFill>
            <a:schemeClr val="tx1"/>
          </a:solidFill>
          <a:latin typeface="+mn-lt"/>
          <a:ea typeface="+mn-ea"/>
          <a:cs typeface="+mn-cs"/>
        </a:defRPr>
      </a:lvl7pPr>
      <a:lvl8pPr marL="5714954" algn="l" rtl="0" eaLnBrk="1" latinLnBrk="0" hangingPunct="1">
        <a:defRPr kumimoji="0" kern="1200">
          <a:solidFill>
            <a:schemeClr val="tx1"/>
          </a:solidFill>
          <a:latin typeface="+mn-lt"/>
          <a:ea typeface="+mn-ea"/>
          <a:cs typeface="+mn-cs"/>
        </a:defRPr>
      </a:lvl8pPr>
      <a:lvl9pPr marL="653137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ie/pdf/132151/?page=null" TargetMode="External"/><Relationship Id="rId2" Type="http://schemas.openxmlformats.org/officeDocument/2006/relationships/hyperlink" Target="mailto:antiracism@equality.gov.ie" TargetMode="External"/><Relationship Id="rId1" Type="http://schemas.openxmlformats.org/officeDocument/2006/relationships/slideLayout" Target="../slideLayouts/slideLayout13.xml"/><Relationship Id="rId5" Type="http://schemas.openxmlformats.org/officeDocument/2006/relationships/hyperlink" Target="https://www.gov.ie/en/collection/7463c-anti-racism-committee-consultation-document-in-various-languages/" TargetMode="External"/><Relationship Id="rId4" Type="http://schemas.openxmlformats.org/officeDocument/2006/relationships/hyperlink" Target="https://www.gov.ie/pdf/?file=https://assets.gov.ie/132788/85f75bfc-0154-46f7-b947-f25513e9070a.pdf"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gov.ie/pdf/132789/?page=nul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ihrec.ie/reports-international-bodies/un-convention-on-the-elimination-of-all-forms-of-racial-discrimination/"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l="8298" t="17878" r="9579"/>
          <a:tile tx="0" ty="0" sx="100000" sy="100000" flip="none" algn="tl"/>
        </a:blipFill>
        <a:effectLst/>
      </p:bgPr>
    </p:bg>
    <p:spTree>
      <p:nvGrpSpPr>
        <p:cNvPr id="1" name=""/>
        <p:cNvGrpSpPr/>
        <p:nvPr/>
      </p:nvGrpSpPr>
      <p:grpSpPr>
        <a:xfrm>
          <a:off x="0" y="0"/>
          <a:ext cx="0" cy="0"/>
          <a:chOff x="0" y="0"/>
          <a:chExt cx="0" cy="0"/>
        </a:xfrm>
      </p:grpSpPr>
      <p:pic>
        <p:nvPicPr>
          <p:cNvPr id="13314" name="Picture 2" descr="Remembering Yates in Co Sligo - Traveller Reviews - Sligo Tours -  Tripadvisor"/>
          <p:cNvPicPr>
            <a:picLocks noChangeAspect="1" noChangeArrowheads="1"/>
          </p:cNvPicPr>
          <p:nvPr/>
        </p:nvPicPr>
        <p:blipFill>
          <a:blip r:embed="rId3" cstate="print"/>
          <a:srcRect/>
          <a:stretch>
            <a:fillRect/>
          </a:stretch>
        </p:blipFill>
        <p:spPr bwMode="auto">
          <a:xfrm>
            <a:off x="-928469" y="0"/>
            <a:ext cx="8010557" cy="5359791"/>
          </a:xfrm>
          <a:prstGeom prst="rect">
            <a:avLst/>
          </a:prstGeom>
          <a:noFill/>
        </p:spPr>
      </p:pic>
      <p:pic>
        <p:nvPicPr>
          <p:cNvPr id="13" name="Picture 12" descr="CAM10551 copy.jpg"/>
          <p:cNvPicPr>
            <a:picLocks noChangeAspect="1"/>
          </p:cNvPicPr>
          <p:nvPr/>
        </p:nvPicPr>
        <p:blipFill>
          <a:blip r:embed="rId4" cstate="print"/>
          <a:srcRect l="45842" t="22291"/>
          <a:stretch>
            <a:fillRect/>
          </a:stretch>
        </p:blipFill>
        <p:spPr>
          <a:xfrm>
            <a:off x="11028149" y="0"/>
            <a:ext cx="7878829" cy="7993966"/>
          </a:xfrm>
          <a:prstGeom prst="rect">
            <a:avLst/>
          </a:prstGeom>
        </p:spPr>
      </p:pic>
      <p:grpSp>
        <p:nvGrpSpPr>
          <p:cNvPr id="2" name="Group 2"/>
          <p:cNvGrpSpPr/>
          <p:nvPr/>
        </p:nvGrpSpPr>
        <p:grpSpPr>
          <a:xfrm>
            <a:off x="-2449015" y="4426047"/>
            <a:ext cx="23129759" cy="6854485"/>
            <a:chOff x="0" y="0"/>
            <a:chExt cx="6226810" cy="1845310"/>
          </a:xfrm>
        </p:grpSpPr>
        <p:sp>
          <p:nvSpPr>
            <p:cNvPr id="3" name="Freeform 3"/>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FFFFFF"/>
            </a:solidFill>
          </p:spPr>
        </p:sp>
      </p:grpSp>
      <p:grpSp>
        <p:nvGrpSpPr>
          <p:cNvPr id="5" name="Group 5"/>
          <p:cNvGrpSpPr/>
          <p:nvPr/>
        </p:nvGrpSpPr>
        <p:grpSpPr>
          <a:xfrm>
            <a:off x="7830387" y="6062317"/>
            <a:ext cx="2410624" cy="890381"/>
            <a:chOff x="0" y="0"/>
            <a:chExt cx="1547283" cy="571500"/>
          </a:xfrm>
          <a:solidFill>
            <a:srgbClr val="002060"/>
          </a:solidFill>
        </p:grpSpPr>
        <p:sp>
          <p:nvSpPr>
            <p:cNvPr id="6" name="Freeform 6"/>
            <p:cNvSpPr/>
            <p:nvPr/>
          </p:nvSpPr>
          <p:spPr>
            <a:xfrm>
              <a:off x="0" y="255270"/>
              <a:ext cx="1547283" cy="69850"/>
            </a:xfrm>
            <a:custGeom>
              <a:avLst/>
              <a:gdLst/>
              <a:ahLst/>
              <a:cxnLst/>
              <a:rect l="l" t="t" r="r" b="b"/>
              <a:pathLst>
                <a:path w="1547283" h="69850">
                  <a:moveTo>
                    <a:pt x="1256453" y="0"/>
                  </a:moveTo>
                  <a:lnTo>
                    <a:pt x="0" y="0"/>
                  </a:lnTo>
                  <a:lnTo>
                    <a:pt x="0" y="69850"/>
                  </a:lnTo>
                  <a:lnTo>
                    <a:pt x="1547283" y="69850"/>
                  </a:lnTo>
                  <a:lnTo>
                    <a:pt x="1547283" y="0"/>
                  </a:lnTo>
                  <a:close/>
                </a:path>
              </a:pathLst>
            </a:custGeom>
            <a:grpFill/>
          </p:spPr>
        </p:sp>
      </p:grpSp>
      <p:sp>
        <p:nvSpPr>
          <p:cNvPr id="7" name="TextBox 7"/>
          <p:cNvSpPr txBox="1"/>
          <p:nvPr/>
        </p:nvSpPr>
        <p:spPr>
          <a:xfrm>
            <a:off x="703385" y="6781030"/>
            <a:ext cx="16895297" cy="3206006"/>
          </a:xfrm>
          <a:prstGeom prst="rect">
            <a:avLst/>
          </a:prstGeom>
        </p:spPr>
        <p:txBody>
          <a:bodyPr wrap="square" lIns="0" tIns="0" rIns="0" bIns="0" rtlCol="0" anchor="t">
            <a:spAutoFit/>
          </a:bodyPr>
          <a:lstStyle/>
          <a:p>
            <a:pPr algn="ctr">
              <a:lnSpc>
                <a:spcPts val="5040"/>
              </a:lnSpc>
              <a:spcBef>
                <a:spcPct val="0"/>
              </a:spcBef>
            </a:pPr>
            <a:r>
              <a:rPr lang="en-IE" sz="3600" dirty="0" smtClean="0">
                <a:solidFill>
                  <a:srgbClr val="002060"/>
                </a:solidFill>
              </a:rPr>
              <a:t>An Introduction to the Consultation </a:t>
            </a:r>
            <a:r>
              <a:rPr lang="en-IE" sz="3600" dirty="0" smtClean="0">
                <a:solidFill>
                  <a:srgbClr val="002060"/>
                </a:solidFill>
              </a:rPr>
              <a:t>Process for the</a:t>
            </a:r>
          </a:p>
          <a:p>
            <a:pPr algn="ctr">
              <a:lnSpc>
                <a:spcPts val="5040"/>
              </a:lnSpc>
              <a:spcBef>
                <a:spcPct val="0"/>
              </a:spcBef>
            </a:pPr>
            <a:r>
              <a:rPr lang="en-IE" sz="3600" dirty="0" smtClean="0">
                <a:solidFill>
                  <a:srgbClr val="002060"/>
                </a:solidFill>
              </a:rPr>
              <a:t> </a:t>
            </a:r>
          </a:p>
          <a:p>
            <a:pPr algn="ctr">
              <a:lnSpc>
                <a:spcPts val="5040"/>
              </a:lnSpc>
              <a:spcBef>
                <a:spcPct val="0"/>
              </a:spcBef>
            </a:pPr>
            <a:r>
              <a:rPr lang="en-IE" sz="6000" b="1" dirty="0" smtClean="0">
                <a:solidFill>
                  <a:srgbClr val="002060"/>
                </a:solidFill>
              </a:rPr>
              <a:t>National Action Plan Against Racism for Ireland 2021</a:t>
            </a:r>
          </a:p>
          <a:p>
            <a:pPr algn="ctr">
              <a:lnSpc>
                <a:spcPts val="5040"/>
              </a:lnSpc>
              <a:spcBef>
                <a:spcPct val="0"/>
              </a:spcBef>
            </a:pPr>
            <a:r>
              <a:rPr lang="en-IE" sz="6000" b="1" dirty="0" smtClean="0">
                <a:solidFill>
                  <a:srgbClr val="002060"/>
                </a:solidFill>
              </a:rPr>
              <a:t> </a:t>
            </a:r>
          </a:p>
          <a:p>
            <a:pPr algn="ctr">
              <a:lnSpc>
                <a:spcPts val="5040"/>
              </a:lnSpc>
              <a:spcBef>
                <a:spcPct val="0"/>
              </a:spcBef>
            </a:pPr>
            <a:r>
              <a:rPr lang="en-IE" sz="3600" dirty="0" smtClean="0">
                <a:solidFill>
                  <a:srgbClr val="002060"/>
                </a:solidFill>
              </a:rPr>
              <a:t>and </a:t>
            </a:r>
            <a:r>
              <a:rPr lang="en-IE" sz="3600" dirty="0" smtClean="0">
                <a:solidFill>
                  <a:srgbClr val="002060"/>
                </a:solidFill>
              </a:rPr>
              <a:t>where to make your </a:t>
            </a:r>
            <a:r>
              <a:rPr lang="en-IE" sz="3600" dirty="0" smtClean="0">
                <a:solidFill>
                  <a:srgbClr val="002060"/>
                </a:solidFill>
              </a:rPr>
              <a:t>submission</a:t>
            </a:r>
            <a:endParaRPr lang="en-US" sz="3600" dirty="0">
              <a:solidFill>
                <a:srgbClr val="002060"/>
              </a:solidFill>
            </a:endParaRPr>
          </a:p>
        </p:txBody>
      </p:sp>
      <p:sp>
        <p:nvSpPr>
          <p:cNvPr id="11" name="TextBox 11"/>
          <p:cNvSpPr txBox="1"/>
          <p:nvPr/>
        </p:nvSpPr>
        <p:spPr>
          <a:xfrm>
            <a:off x="2127178" y="5244342"/>
            <a:ext cx="13901450" cy="1029769"/>
          </a:xfrm>
          <a:prstGeom prst="rect">
            <a:avLst/>
          </a:prstGeom>
        </p:spPr>
        <p:txBody>
          <a:bodyPr lIns="0" tIns="0" rIns="0" bIns="0" rtlCol="0" anchor="t">
            <a:spAutoFit/>
          </a:bodyPr>
          <a:lstStyle/>
          <a:p>
            <a:pPr algn="ctr">
              <a:lnSpc>
                <a:spcPts val="8960"/>
              </a:lnSpc>
              <a:spcBef>
                <a:spcPct val="0"/>
              </a:spcBef>
            </a:pPr>
            <a:r>
              <a:rPr lang="en-US" sz="6400" dirty="0" err="1" smtClean="0">
                <a:solidFill>
                  <a:schemeClr val="accent3">
                    <a:lumMod val="50000"/>
                  </a:schemeClr>
                </a:solidFill>
                <a:latin typeface="Alegreya Sans SC Black"/>
              </a:rPr>
              <a:t>Sligo</a:t>
            </a:r>
            <a:r>
              <a:rPr lang="en-US" sz="6400" dirty="0" smtClean="0">
                <a:solidFill>
                  <a:schemeClr val="accent3">
                    <a:lumMod val="50000"/>
                  </a:schemeClr>
                </a:solidFill>
                <a:latin typeface="Alegreya Sans SC Black"/>
              </a:rPr>
              <a:t> Public Participation </a:t>
            </a:r>
            <a:r>
              <a:rPr lang="en-US" sz="6400" dirty="0">
                <a:solidFill>
                  <a:schemeClr val="accent3">
                    <a:lumMod val="50000"/>
                  </a:schemeClr>
                </a:solidFill>
                <a:latin typeface="Alegreya Sans SC Black"/>
              </a:rPr>
              <a:t>Network</a:t>
            </a:r>
          </a:p>
        </p:txBody>
      </p:sp>
      <p:pic>
        <p:nvPicPr>
          <p:cNvPr id="15" name="Picture 14" descr="logo ppn.jpg"/>
          <p:cNvPicPr>
            <a:picLocks noChangeAspect="1"/>
          </p:cNvPicPr>
          <p:nvPr/>
        </p:nvPicPr>
        <p:blipFill>
          <a:blip r:embed="rId5" cstate="print"/>
          <a:stretch>
            <a:fillRect/>
          </a:stretch>
        </p:blipFill>
        <p:spPr>
          <a:xfrm>
            <a:off x="6288258" y="0"/>
            <a:ext cx="4881490" cy="4651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E48340-FA89-4061-86CD-DB4979AC1813}"/>
              </a:ext>
            </a:extLst>
          </p:cNvPr>
          <p:cNvSpPr>
            <a:spLocks noGrp="1"/>
          </p:cNvSpPr>
          <p:nvPr>
            <p:ph idx="1"/>
          </p:nvPr>
        </p:nvSpPr>
        <p:spPr>
          <a:xfrm>
            <a:off x="886691" y="2900865"/>
            <a:ext cx="16459200" cy="6788945"/>
          </a:xfrm>
        </p:spPr>
        <p:txBody>
          <a:bodyPr>
            <a:normAutofit fontScale="77500" lnSpcReduction="20000"/>
          </a:bodyPr>
          <a:lstStyle/>
          <a:p>
            <a:pPr marL="180000" indent="0">
              <a:buNone/>
            </a:pPr>
            <a:r>
              <a:rPr lang="en-US" dirty="0">
                <a:latin typeface="Calibri" pitchFamily="34" charset="0"/>
                <a:cs typeface="Calibri" pitchFamily="34" charset="0"/>
              </a:rPr>
              <a:t>This theme includes print and traditional media and broadcasting, as well as social media and new technologies</a:t>
            </a:r>
            <a:r>
              <a:rPr lang="en-US" dirty="0" smtClean="0">
                <a:latin typeface="Calibri" pitchFamily="34" charset="0"/>
                <a:cs typeface="Calibri" pitchFamily="34" charset="0"/>
              </a:rPr>
              <a:t>.</a:t>
            </a:r>
          </a:p>
          <a:p>
            <a:pPr>
              <a:buNone/>
            </a:pPr>
            <a:endParaRPr lang="en-US" dirty="0">
              <a:latin typeface="Calibri" pitchFamily="34" charset="0"/>
              <a:cs typeface="Calibri" pitchFamily="34" charset="0"/>
            </a:endParaRPr>
          </a:p>
          <a:p>
            <a:pPr marL="535782" indent="-535782">
              <a:buFont typeface="Arial" panose="020B0604020202020204" pitchFamily="34" charset="0"/>
              <a:buChar char="•"/>
            </a:pPr>
            <a:r>
              <a:rPr lang="en-US" dirty="0">
                <a:latin typeface="Calibri" pitchFamily="34" charset="0"/>
                <a:cs typeface="Calibri" pitchFamily="34" charset="0"/>
              </a:rPr>
              <a:t>What actions would you suggest to tackle racism in new and more traditional forms of media?</a:t>
            </a:r>
          </a:p>
          <a:p>
            <a:pPr marL="535782" indent="-535782">
              <a:buFont typeface="Arial" panose="020B0604020202020204" pitchFamily="34" charset="0"/>
              <a:buChar char="•"/>
            </a:pPr>
            <a:r>
              <a:rPr lang="en-US" dirty="0">
                <a:latin typeface="Calibri" pitchFamily="34" charset="0"/>
                <a:cs typeface="Calibri" pitchFamily="34" charset="0"/>
              </a:rPr>
              <a:t>What actions do you think would help to make broadcast media and the press more representative at all levels of everyone living in Ireland?</a:t>
            </a:r>
          </a:p>
          <a:p>
            <a:pPr marL="535782" indent="-535782">
              <a:buFont typeface="Arial" panose="020B0604020202020204" pitchFamily="34" charset="0"/>
              <a:buChar char="•"/>
            </a:pPr>
            <a:r>
              <a:rPr lang="en-US" dirty="0">
                <a:latin typeface="Calibri" pitchFamily="34" charset="0"/>
                <a:cs typeface="Calibri" pitchFamily="34" charset="0"/>
              </a:rPr>
              <a:t>What are the challenges posed by new technologies in terms of racism?</a:t>
            </a:r>
          </a:p>
          <a:p>
            <a:pPr marL="535782" indent="-535782">
              <a:buFont typeface="Arial" panose="020B0604020202020204" pitchFamily="34" charset="0"/>
              <a:buChar char="•"/>
            </a:pPr>
            <a:r>
              <a:rPr lang="en-US" dirty="0">
                <a:latin typeface="Calibri" pitchFamily="34" charset="0"/>
                <a:cs typeface="Calibri" pitchFamily="34" charset="0"/>
              </a:rPr>
              <a:t>Are there any opportunities offered by new technologies to strengthen the fight against racism?</a:t>
            </a:r>
          </a:p>
          <a:p>
            <a:pPr marL="535782" indent="-535782">
              <a:buFont typeface="Arial" panose="020B0604020202020204" pitchFamily="34" charset="0"/>
              <a:buChar char="•"/>
            </a:pPr>
            <a:r>
              <a:rPr lang="en-US" dirty="0">
                <a:latin typeface="Calibri" pitchFamily="34" charset="0"/>
                <a:cs typeface="Calibri" pitchFamily="34" charset="0"/>
              </a:rPr>
              <a:t>What actions should be taken by tech companies to help combat racism?</a:t>
            </a:r>
          </a:p>
          <a:p>
            <a:pPr marL="535782" indent="-535782">
              <a:buFont typeface="Arial" panose="020B0604020202020204" pitchFamily="34" charset="0"/>
              <a:buChar char="•"/>
            </a:pPr>
            <a:r>
              <a:rPr lang="en-US" dirty="0">
                <a:latin typeface="Calibri" pitchFamily="34" charset="0"/>
                <a:cs typeface="Calibri" pitchFamily="34" charset="0"/>
              </a:rPr>
              <a:t>What role can the regulation of tech companies play in combating racism?</a:t>
            </a:r>
            <a:endParaRPr lang="en-IE"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B1388E2B-73A2-4F9E-B629-9FAD65C8A1DE}"/>
              </a:ext>
            </a:extLst>
          </p:cNvPr>
          <p:cNvSpPr>
            <a:spLocks noGrp="1"/>
          </p:cNvSpPr>
          <p:nvPr>
            <p:ph type="title"/>
          </p:nvPr>
        </p:nvSpPr>
        <p:spPr>
          <a:xfrm>
            <a:off x="983672" y="883011"/>
            <a:ext cx="16902545" cy="1714500"/>
          </a:xfrm>
        </p:spPr>
        <p:txBody>
          <a:bodyPr>
            <a:normAutofit fontScale="90000"/>
          </a:bodyPr>
          <a:lstStyle/>
          <a:p>
            <a:r>
              <a:rPr lang="en-US" dirty="0" smtClean="0"/>
              <a:t>Theme 2 - </a:t>
            </a:r>
            <a:r>
              <a:rPr lang="en-US" sz="4900" dirty="0" smtClean="0"/>
              <a:t>All </a:t>
            </a:r>
            <a:r>
              <a:rPr lang="en-US" sz="4900" dirty="0"/>
              <a:t>forms of media and communications, including new technologies</a:t>
            </a:r>
            <a:endParaRPr lang="en-IE" sz="4900" dirty="0"/>
          </a:p>
        </p:txBody>
      </p:sp>
    </p:spTree>
    <p:extLst>
      <p:ext uri="{BB962C8B-B14F-4D97-AF65-F5344CB8AC3E}">
        <p14:creationId xmlns="" xmlns:p14="http://schemas.microsoft.com/office/powerpoint/2010/main" val="34231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A1C316-9EB4-4D4A-8F49-A366F49AB638}"/>
              </a:ext>
            </a:extLst>
          </p:cNvPr>
          <p:cNvSpPr>
            <a:spLocks noGrp="1"/>
          </p:cNvSpPr>
          <p:nvPr>
            <p:ph idx="1"/>
          </p:nvPr>
        </p:nvSpPr>
        <p:spPr>
          <a:xfrm>
            <a:off x="983672" y="2519219"/>
            <a:ext cx="16514617" cy="6610530"/>
          </a:xfrm>
        </p:spPr>
        <p:txBody>
          <a:bodyPr>
            <a:noAutofit/>
          </a:bodyPr>
          <a:lstStyle/>
          <a:p>
            <a:pPr marL="180000" indent="0">
              <a:buNone/>
            </a:pPr>
            <a:r>
              <a:rPr lang="en-US" sz="2400" dirty="0" smtClean="0">
                <a:latin typeface="Calibri" pitchFamily="34" charset="0"/>
                <a:cs typeface="Calibri" pitchFamily="34" charset="0"/>
              </a:rPr>
              <a:t>Key </a:t>
            </a:r>
            <a:r>
              <a:rPr lang="en-US" sz="2400" dirty="0">
                <a:latin typeface="Calibri" pitchFamily="34" charset="0"/>
                <a:cs typeface="Calibri" pitchFamily="34" charset="0"/>
              </a:rPr>
              <a:t>areas of economic and social life where measures are required to support full inclusion and participation by groups experiencing racism in society and the economy. This could include tackling racism in the workplace; ensuring that public services are designed and delivered inclusively of all; and measures to address racial inequalities in access to, participation in and outcomes from education, health, and accommodation services. </a:t>
            </a:r>
            <a:endParaRPr lang="en-US" sz="2400" dirty="0" smtClean="0">
              <a:latin typeface="Calibri" pitchFamily="34" charset="0"/>
              <a:cs typeface="Calibri" pitchFamily="34" charset="0"/>
            </a:endParaRPr>
          </a:p>
          <a:p>
            <a:pPr marL="535782" indent="-535782">
              <a:buNone/>
            </a:pPr>
            <a:endParaRPr lang="en-US" sz="2400" dirty="0">
              <a:latin typeface="Calibri" pitchFamily="34" charset="0"/>
              <a:cs typeface="Calibri" pitchFamily="34" charset="0"/>
            </a:endParaRPr>
          </a:p>
          <a:p>
            <a:pPr marL="535782" indent="-535782">
              <a:buFont typeface="Arial" panose="020B0604020202020204" pitchFamily="34" charset="0"/>
              <a:buChar char="•"/>
            </a:pPr>
            <a:r>
              <a:rPr lang="en-US" sz="2400" dirty="0">
                <a:latin typeface="Calibri" pitchFamily="34" charset="0"/>
                <a:cs typeface="Calibri" pitchFamily="34" charset="0"/>
              </a:rPr>
              <a:t>How would you like to see racism tackled in the education sector?</a:t>
            </a:r>
          </a:p>
          <a:p>
            <a:pPr marL="535782" indent="-535782">
              <a:buFont typeface="Arial" panose="020B0604020202020204" pitchFamily="34" charset="0"/>
              <a:buChar char="•"/>
            </a:pPr>
            <a:r>
              <a:rPr lang="en-US" sz="2400" dirty="0">
                <a:latin typeface="Calibri" pitchFamily="34" charset="0"/>
                <a:cs typeface="Calibri" pitchFamily="34" charset="0"/>
              </a:rPr>
              <a:t>How can we ensure the equality of all children in terms of access to services?</a:t>
            </a:r>
          </a:p>
          <a:p>
            <a:pPr marL="535782" indent="-535782">
              <a:buFont typeface="Arial" panose="020B0604020202020204" pitchFamily="34" charset="0"/>
              <a:buChar char="•"/>
            </a:pPr>
            <a:r>
              <a:rPr lang="en-US" sz="2400" dirty="0">
                <a:latin typeface="Calibri" pitchFamily="34" charset="0"/>
                <a:cs typeface="Calibri" pitchFamily="34" charset="0"/>
              </a:rPr>
              <a:t>What actions would you like to see taken in the health sector to address health inequalities based on ethnicity? </a:t>
            </a:r>
          </a:p>
          <a:p>
            <a:pPr marL="535782" indent="-535782">
              <a:buFont typeface="Arial" panose="020B0604020202020204" pitchFamily="34" charset="0"/>
              <a:buChar char="•"/>
            </a:pPr>
            <a:r>
              <a:rPr lang="en-US" sz="2400" dirty="0">
                <a:latin typeface="Calibri" pitchFamily="34" charset="0"/>
                <a:cs typeface="Calibri" pitchFamily="34" charset="0"/>
              </a:rPr>
              <a:t>What measures would help to address racism in access to accommodation? </a:t>
            </a:r>
          </a:p>
          <a:p>
            <a:pPr marL="535782" indent="-535782">
              <a:buFont typeface="Arial" panose="020B0604020202020204" pitchFamily="34" charset="0"/>
              <a:buChar char="•"/>
            </a:pPr>
            <a:r>
              <a:rPr lang="en-US" sz="2400" dirty="0">
                <a:latin typeface="Calibri" pitchFamily="34" charset="0"/>
                <a:cs typeface="Calibri" pitchFamily="34" charset="0"/>
              </a:rPr>
              <a:t>What initiatives and actions would you like to see undertaken to combat racism in access to employment?</a:t>
            </a:r>
          </a:p>
          <a:p>
            <a:pPr marL="535782" indent="-535782">
              <a:buFont typeface="Arial" panose="020B0604020202020204" pitchFamily="34" charset="0"/>
              <a:buChar char="•"/>
            </a:pPr>
            <a:r>
              <a:rPr lang="en-US" sz="2400" dirty="0">
                <a:latin typeface="Calibri" pitchFamily="34" charset="0"/>
                <a:cs typeface="Calibri" pitchFamily="34" charset="0"/>
              </a:rPr>
              <a:t>Are there particular sectors of the labour force where action needs to be prioritised to combat racism?</a:t>
            </a:r>
          </a:p>
          <a:p>
            <a:pPr marL="535782" indent="-535782">
              <a:buFont typeface="Arial" panose="020B0604020202020204" pitchFamily="34" charset="0"/>
              <a:buChar char="•"/>
            </a:pPr>
            <a:r>
              <a:rPr lang="en-US" sz="2400" dirty="0">
                <a:latin typeface="Calibri" pitchFamily="34" charset="0"/>
                <a:cs typeface="Calibri" pitchFamily="34" charset="0"/>
              </a:rPr>
              <a:t>What training and additional supports could help to combat racism in the workplace? </a:t>
            </a:r>
          </a:p>
          <a:p>
            <a:pPr marL="535782" indent="-535782">
              <a:buFont typeface="Arial" panose="020B0604020202020204" pitchFamily="34" charset="0"/>
              <a:buChar char="•"/>
            </a:pPr>
            <a:r>
              <a:rPr lang="en-US" sz="2400" dirty="0">
                <a:latin typeface="Calibri" pitchFamily="34" charset="0"/>
                <a:cs typeface="Calibri" pitchFamily="34" charset="0"/>
              </a:rPr>
              <a:t>What measures could be introduced to promote employment and labour market inclusion, as well as addressing the underlying causes of discrimination?</a:t>
            </a:r>
            <a:endParaRPr lang="en-IE" sz="2400"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88866BDD-24A2-4B72-86DB-DA2065F3D384}"/>
              </a:ext>
            </a:extLst>
          </p:cNvPr>
          <p:cNvSpPr>
            <a:spLocks noGrp="1"/>
          </p:cNvSpPr>
          <p:nvPr>
            <p:ph type="title"/>
          </p:nvPr>
        </p:nvSpPr>
        <p:spPr/>
        <p:txBody>
          <a:bodyPr>
            <a:normAutofit fontScale="90000"/>
          </a:bodyPr>
          <a:lstStyle/>
          <a:p>
            <a:r>
              <a:rPr lang="en-US" dirty="0" smtClean="0"/>
              <a:t>Theme 3 - Employment</a:t>
            </a:r>
            <a:r>
              <a:rPr lang="en-US" dirty="0"/>
              <a:t>, Education, Health, and Accommodation </a:t>
            </a:r>
            <a:endParaRPr lang="en-IE" dirty="0"/>
          </a:p>
        </p:txBody>
      </p:sp>
    </p:spTree>
    <p:extLst>
      <p:ext uri="{BB962C8B-B14F-4D97-AF65-F5344CB8AC3E}">
        <p14:creationId xmlns="" xmlns:p14="http://schemas.microsoft.com/office/powerpoint/2010/main" val="315221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7FA401C-CB88-4650-89CA-BAA133B173F5}"/>
              </a:ext>
            </a:extLst>
          </p:cNvPr>
          <p:cNvSpPr>
            <a:spLocks noGrp="1"/>
          </p:cNvSpPr>
          <p:nvPr>
            <p:ph idx="1"/>
          </p:nvPr>
        </p:nvSpPr>
        <p:spPr>
          <a:xfrm>
            <a:off x="651164" y="1468582"/>
            <a:ext cx="17221200" cy="7744258"/>
          </a:xfrm>
        </p:spPr>
        <p:txBody>
          <a:bodyPr>
            <a:noAutofit/>
          </a:bodyPr>
          <a:lstStyle/>
          <a:p>
            <a:pPr marL="180000" indent="0">
              <a:buNone/>
            </a:pPr>
            <a:r>
              <a:rPr lang="en-US" sz="2400" dirty="0">
                <a:latin typeface="Calibri" pitchFamily="34" charset="0"/>
                <a:cs typeface="Calibri" pitchFamily="34" charset="0"/>
              </a:rPr>
              <a:t>This theme includes the role that education and awareness raising can play at all levels in combating racist attitudes and </a:t>
            </a:r>
            <a:r>
              <a:rPr lang="en-US" sz="2400" dirty="0" err="1" smtClean="0">
                <a:latin typeface="Calibri" pitchFamily="34" charset="0"/>
                <a:cs typeface="Calibri" pitchFamily="34" charset="0"/>
              </a:rPr>
              <a:t>behaviours</a:t>
            </a:r>
            <a:r>
              <a:rPr lang="en-US" sz="2400" dirty="0" smtClean="0">
                <a:latin typeface="Calibri" pitchFamily="34" charset="0"/>
                <a:cs typeface="Calibri" pitchFamily="34" charset="0"/>
              </a:rPr>
              <a:t>. This </a:t>
            </a:r>
            <a:r>
              <a:rPr lang="en-US" sz="2400" dirty="0">
                <a:latin typeface="Calibri" pitchFamily="34" charset="0"/>
                <a:cs typeface="Calibri" pitchFamily="34" charset="0"/>
              </a:rPr>
              <a:t>could include measures to enhance learning about diversity and discrimination in formal curricula, reframing of history to include groups and dimensions currently ignored, as well as public awareness raising initiatives. Under this theme we will also seek to address the barriers to people from ethnic minorities participating in democratic politics and standing in local and national elections.  We will also consider the rights of access to any place or service intended for use by the public, such as transport, hotels, restaurants, cafes, theatres, sporting facilities, parks and recreational amenities</a:t>
            </a:r>
            <a:r>
              <a:rPr lang="en-US" sz="2400" dirty="0" smtClean="0">
                <a:latin typeface="Calibri" pitchFamily="34" charset="0"/>
                <a:cs typeface="Calibri" pitchFamily="34" charset="0"/>
              </a:rPr>
              <a:t>.</a:t>
            </a:r>
          </a:p>
          <a:p>
            <a:pPr>
              <a:buNone/>
            </a:pPr>
            <a:endParaRPr lang="en-US" sz="2400" dirty="0">
              <a:latin typeface="Calibri" pitchFamily="34" charset="0"/>
              <a:cs typeface="Calibri" pitchFamily="34" charset="0"/>
            </a:endParaRPr>
          </a:p>
          <a:p>
            <a:pPr marL="404813" indent="-404813">
              <a:buFont typeface="Arial" panose="020B0604020202020204" pitchFamily="34" charset="0"/>
              <a:buChar char="•"/>
            </a:pPr>
            <a:r>
              <a:rPr lang="en-US" sz="2400" dirty="0">
                <a:latin typeface="Calibri" pitchFamily="34" charset="0"/>
                <a:cs typeface="Calibri" pitchFamily="34" charset="0"/>
              </a:rPr>
              <a:t>What initiatives do you think could raise the public awareness of racial discrimination and help to combat racist stereotypes?</a:t>
            </a:r>
          </a:p>
          <a:p>
            <a:pPr marL="404813" indent="-404813">
              <a:buFont typeface="Arial" panose="020B0604020202020204" pitchFamily="34" charset="0"/>
              <a:buChar char="•"/>
            </a:pPr>
            <a:r>
              <a:rPr lang="en-US" sz="2400" dirty="0">
                <a:latin typeface="Calibri" pitchFamily="34" charset="0"/>
                <a:cs typeface="Calibri" pitchFamily="34" charset="0"/>
              </a:rPr>
              <a:t>How can we remove barriers to the social inclusion and participation of under-represented and disadvantaged groups?</a:t>
            </a:r>
          </a:p>
          <a:p>
            <a:pPr marL="404813" indent="-404813">
              <a:buFont typeface="Arial" panose="020B0604020202020204" pitchFamily="34" charset="0"/>
              <a:buChar char="•"/>
            </a:pPr>
            <a:r>
              <a:rPr lang="en-US" sz="2400" dirty="0">
                <a:latin typeface="Calibri" pitchFamily="34" charset="0"/>
                <a:cs typeface="Calibri" pitchFamily="34" charset="0"/>
              </a:rPr>
              <a:t>How can we ensure that those who are most marginalised are specifically included? </a:t>
            </a:r>
          </a:p>
          <a:p>
            <a:pPr marL="404813" indent="-404813">
              <a:buFont typeface="Arial" panose="020B0604020202020204" pitchFamily="34" charset="0"/>
              <a:buChar char="•"/>
            </a:pPr>
            <a:r>
              <a:rPr lang="en-US" sz="2400" dirty="0">
                <a:latin typeface="Calibri" pitchFamily="34" charset="0"/>
                <a:cs typeface="Calibri" pitchFamily="34" charset="0"/>
              </a:rPr>
              <a:t>What initiatives would help to ensure public policy takes account of the systemic racism experienced by racialized communities?</a:t>
            </a:r>
          </a:p>
          <a:p>
            <a:pPr marL="404813" indent="-404813">
              <a:buFont typeface="Arial" panose="020B0604020202020204" pitchFamily="34" charset="0"/>
              <a:buChar char="•"/>
            </a:pPr>
            <a:r>
              <a:rPr lang="en-US" sz="2400" dirty="0">
                <a:latin typeface="Calibri" pitchFamily="34" charset="0"/>
                <a:cs typeface="Calibri" pitchFamily="34" charset="0"/>
              </a:rPr>
              <a:t>What actions would you suggest to increase the numbers of people from minority ethnic groups participating and standing in local and national elections?</a:t>
            </a:r>
          </a:p>
          <a:p>
            <a:pPr marL="404813" indent="-404813">
              <a:buFont typeface="Arial" panose="020B0604020202020204" pitchFamily="34" charset="0"/>
              <a:buChar char="•"/>
            </a:pPr>
            <a:r>
              <a:rPr lang="en-US" sz="2400" dirty="0">
                <a:latin typeface="Calibri" pitchFamily="34" charset="0"/>
                <a:cs typeface="Calibri" pitchFamily="34" charset="0"/>
              </a:rPr>
              <a:t>What actions are needed to ensure that political procedures, processes and participation are anti-racist?</a:t>
            </a:r>
          </a:p>
          <a:p>
            <a:pPr marL="404813" indent="-404813">
              <a:buFont typeface="Arial" panose="020B0604020202020204" pitchFamily="34" charset="0"/>
              <a:buChar char="•"/>
            </a:pPr>
            <a:r>
              <a:rPr lang="en-US" sz="2400" dirty="0">
                <a:latin typeface="Calibri" pitchFamily="34" charset="0"/>
                <a:cs typeface="Calibri" pitchFamily="34" charset="0"/>
              </a:rPr>
              <a:t>What action needs to be taken to address racism in sport? What positive actions could enhance this?</a:t>
            </a:r>
          </a:p>
          <a:p>
            <a:pPr marL="404813" indent="-404813">
              <a:buFont typeface="Arial" panose="020B0604020202020204" pitchFamily="34" charset="0"/>
              <a:buChar char="•"/>
            </a:pPr>
            <a:r>
              <a:rPr lang="en-US" sz="2400" dirty="0">
                <a:latin typeface="Calibri" pitchFamily="34" charset="0"/>
                <a:cs typeface="Calibri" pitchFamily="34" charset="0"/>
              </a:rPr>
              <a:t>What action needs to be taken to raise awareness of and address racism in arts and culture? What positive actions could enhance this?</a:t>
            </a:r>
          </a:p>
          <a:p>
            <a:pPr marL="404813" indent="-404813">
              <a:buFont typeface="Arial" panose="020B0604020202020204" pitchFamily="34" charset="0"/>
              <a:buChar char="•"/>
            </a:pPr>
            <a:r>
              <a:rPr lang="en-US" sz="2400" dirty="0">
                <a:latin typeface="Calibri" pitchFamily="34" charset="0"/>
                <a:cs typeface="Calibri" pitchFamily="34" charset="0"/>
              </a:rPr>
              <a:t>What action needs to be taken to promote intercultural engagement and community participation?</a:t>
            </a:r>
            <a:endParaRPr lang="en-IE" sz="2400"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C127287F-47FA-4793-A1B3-73A35D53B80F}"/>
              </a:ext>
            </a:extLst>
          </p:cNvPr>
          <p:cNvSpPr>
            <a:spLocks noGrp="1"/>
          </p:cNvSpPr>
          <p:nvPr>
            <p:ph type="title"/>
          </p:nvPr>
        </p:nvSpPr>
        <p:spPr>
          <a:xfrm>
            <a:off x="765958" y="320256"/>
            <a:ext cx="16857023" cy="1268267"/>
          </a:xfrm>
        </p:spPr>
        <p:txBody>
          <a:bodyPr>
            <a:normAutofit fontScale="90000"/>
          </a:bodyPr>
          <a:lstStyle/>
          <a:p>
            <a:r>
              <a:rPr lang="en-US" dirty="0" smtClean="0"/>
              <a:t>Theme 4 - Inclusion </a:t>
            </a:r>
            <a:r>
              <a:rPr lang="en-US" dirty="0"/>
              <a:t>and Participation</a:t>
            </a:r>
            <a:endParaRPr lang="en-IE" dirty="0"/>
          </a:p>
        </p:txBody>
      </p:sp>
    </p:spTree>
    <p:extLst>
      <p:ext uri="{BB962C8B-B14F-4D97-AF65-F5344CB8AC3E}">
        <p14:creationId xmlns="" xmlns:p14="http://schemas.microsoft.com/office/powerpoint/2010/main" val="137434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B46FC4-54F8-4DC4-A31A-6E3F6F5B3565}"/>
              </a:ext>
            </a:extLst>
          </p:cNvPr>
          <p:cNvSpPr>
            <a:spLocks noGrp="1"/>
          </p:cNvSpPr>
          <p:nvPr>
            <p:ph idx="1"/>
          </p:nvPr>
        </p:nvSpPr>
        <p:spPr>
          <a:xfrm>
            <a:off x="928255" y="1613066"/>
            <a:ext cx="15773400" cy="7580336"/>
          </a:xfrm>
        </p:spPr>
        <p:txBody>
          <a:bodyPr>
            <a:normAutofit fontScale="85000" lnSpcReduction="10000"/>
          </a:bodyPr>
          <a:lstStyle/>
          <a:p>
            <a:pPr marL="535782" indent="-535782">
              <a:buFont typeface="Arial" panose="020B0604020202020204" pitchFamily="34" charset="0"/>
              <a:buChar char="•"/>
            </a:pPr>
            <a:r>
              <a:rPr lang="en-US" dirty="0">
                <a:latin typeface="Calibri" pitchFamily="34" charset="0"/>
                <a:cs typeface="Calibri" pitchFamily="34" charset="0"/>
              </a:rPr>
              <a:t>What do you see as the most important problems facing minorities? </a:t>
            </a:r>
          </a:p>
          <a:p>
            <a:pPr marL="535782" indent="-535782">
              <a:buFont typeface="Arial" panose="020B0604020202020204" pitchFamily="34" charset="0"/>
              <a:buChar char="•"/>
            </a:pPr>
            <a:r>
              <a:rPr lang="en-US" dirty="0">
                <a:latin typeface="Calibri" pitchFamily="34" charset="0"/>
                <a:cs typeface="Calibri" pitchFamily="34" charset="0"/>
              </a:rPr>
              <a:t>What initiatives do you think would address gaps in data gathering and use?</a:t>
            </a:r>
          </a:p>
          <a:p>
            <a:pPr marL="535782" indent="-535782">
              <a:buFont typeface="Arial" panose="020B0604020202020204" pitchFamily="34" charset="0"/>
              <a:buChar char="•"/>
            </a:pPr>
            <a:r>
              <a:rPr lang="en-US" dirty="0">
                <a:latin typeface="Calibri" pitchFamily="34" charset="0"/>
                <a:cs typeface="Calibri" pitchFamily="34" charset="0"/>
              </a:rPr>
              <a:t>How would you measure how well the plan is working? Who do you think needs to be involved in the implementation and monitoring actions recommended in the Plan?</a:t>
            </a:r>
          </a:p>
          <a:p>
            <a:pPr marL="535782" indent="-535782">
              <a:buFont typeface="Arial" panose="020B0604020202020204" pitchFamily="34" charset="0"/>
              <a:buChar char="•"/>
            </a:pPr>
            <a:r>
              <a:rPr lang="en-US" dirty="0">
                <a:latin typeface="Calibri" pitchFamily="34" charset="0"/>
                <a:cs typeface="Calibri" pitchFamily="34" charset="0"/>
              </a:rPr>
              <a:t>Recognising that the Action Plan will cover many issues, what are the two areas that you feel should be prioritised for early action?</a:t>
            </a:r>
          </a:p>
          <a:p>
            <a:pPr marL="535782" indent="-535782">
              <a:buFont typeface="Arial" panose="020B0604020202020204" pitchFamily="34" charset="0"/>
              <a:buChar char="•"/>
            </a:pPr>
            <a:r>
              <a:rPr lang="en-US" dirty="0">
                <a:latin typeface="Calibri" pitchFamily="34" charset="0"/>
                <a:cs typeface="Calibri" pitchFamily="34" charset="0"/>
              </a:rPr>
              <a:t>What is going to make the biggest difference in the longer term?</a:t>
            </a:r>
          </a:p>
          <a:p>
            <a:pPr marL="535782" indent="-535782">
              <a:buFont typeface="Arial" panose="020B0604020202020204" pitchFamily="34" charset="0"/>
              <a:buChar char="•"/>
            </a:pPr>
            <a:r>
              <a:rPr lang="en-US" dirty="0">
                <a:latin typeface="Calibri" pitchFamily="34" charset="0"/>
                <a:cs typeface="Calibri" pitchFamily="34" charset="0"/>
              </a:rPr>
              <a:t>Does the experience of racism change depending on the person’s gender, age, sexual orientation or family or civil status?</a:t>
            </a:r>
          </a:p>
          <a:p>
            <a:pPr marL="535782" indent="-535782">
              <a:buFont typeface="Arial" panose="020B0604020202020204" pitchFamily="34" charset="0"/>
              <a:buChar char="•"/>
            </a:pPr>
            <a:r>
              <a:rPr lang="en-US" dirty="0">
                <a:latin typeface="Calibri" pitchFamily="34" charset="0"/>
                <a:cs typeface="Calibri" pitchFamily="34" charset="0"/>
              </a:rPr>
              <a:t>How does the experience of racism interact with disability?</a:t>
            </a:r>
          </a:p>
        </p:txBody>
      </p:sp>
      <p:sp>
        <p:nvSpPr>
          <p:cNvPr id="2" name="Title 1">
            <a:extLst>
              <a:ext uri="{FF2B5EF4-FFF2-40B4-BE49-F238E27FC236}">
                <a16:creationId xmlns="" xmlns:a16="http://schemas.microsoft.com/office/drawing/2014/main" id="{24F7594A-605B-4538-941A-C4B2ADA2B44E}"/>
              </a:ext>
            </a:extLst>
          </p:cNvPr>
          <p:cNvSpPr>
            <a:spLocks noGrp="1"/>
          </p:cNvSpPr>
          <p:nvPr>
            <p:ph type="title"/>
          </p:nvPr>
        </p:nvSpPr>
        <p:spPr>
          <a:xfrm>
            <a:off x="1600200" y="418011"/>
            <a:ext cx="15087600" cy="1286691"/>
          </a:xfrm>
        </p:spPr>
        <p:txBody>
          <a:bodyPr/>
          <a:lstStyle/>
          <a:p>
            <a:r>
              <a:rPr lang="en-US" dirty="0"/>
              <a:t>General Questions</a:t>
            </a:r>
            <a:endParaRPr lang="en-IE" dirty="0"/>
          </a:p>
        </p:txBody>
      </p:sp>
    </p:spTree>
    <p:extLst>
      <p:ext uri="{BB962C8B-B14F-4D97-AF65-F5344CB8AC3E}">
        <p14:creationId xmlns="" xmlns:p14="http://schemas.microsoft.com/office/powerpoint/2010/main" val="317128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8279473" cy="10287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685800"/>
            <a:endParaRPr lang="en-US" sz="2700">
              <a:solidFill>
                <a:prstClr val="white"/>
              </a:solidFill>
              <a:latin typeface="Calibri" panose="020F0502020204030204"/>
            </a:endParaRPr>
          </a:p>
        </p:txBody>
      </p:sp>
      <p:sp>
        <p:nvSpPr>
          <p:cNvPr id="10" name="Rectangle 9">
            <a:extLst>
              <a:ext uri="{FF2B5EF4-FFF2-40B4-BE49-F238E27FC236}">
                <a16:creationId xmlns=""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 y="0"/>
            <a:ext cx="6076187" cy="10287000"/>
          </a:xfrm>
          <a:prstGeom prst="rect">
            <a:avLst/>
          </a:prstGeom>
          <a:solidFill>
            <a:srgbClr val="336F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EA883667-8914-4CD1-8A80-5A2D5BD6BB22}"/>
              </a:ext>
            </a:extLst>
          </p:cNvPr>
          <p:cNvSpPr>
            <a:spLocks noGrp="1"/>
          </p:cNvSpPr>
          <p:nvPr>
            <p:ph idx="1"/>
          </p:nvPr>
        </p:nvSpPr>
        <p:spPr>
          <a:xfrm>
            <a:off x="7113025" y="290945"/>
            <a:ext cx="10551520" cy="9087211"/>
          </a:xfrm>
        </p:spPr>
        <p:txBody>
          <a:bodyPr anchor="ctr">
            <a:normAutofit fontScale="55000" lnSpcReduction="20000"/>
          </a:bodyPr>
          <a:lstStyle/>
          <a:p>
            <a:r>
              <a:rPr lang="en-US" dirty="0">
                <a:latin typeface="Calibri" pitchFamily="34" charset="0"/>
                <a:cs typeface="Calibri" pitchFamily="34" charset="0"/>
              </a:rPr>
              <a:t>On the 21st of April, Roderic O’Gorman T.D., Minister for Children, Equality, Disability, Integration, and Youth, published the Interim Report of the Independent Anti-Racism Committee, as part of the development of a new National Action Plan against Racism for Ireland</a:t>
            </a:r>
            <a:r>
              <a:rPr lang="en-US" dirty="0" smtClean="0">
                <a:latin typeface="Calibri" pitchFamily="34" charset="0"/>
                <a:cs typeface="Calibri" pitchFamily="34" charset="0"/>
              </a:rPr>
              <a:t>.</a:t>
            </a:r>
          </a:p>
          <a:p>
            <a:pPr>
              <a:buNone/>
            </a:pPr>
            <a:endParaRPr lang="en-US" dirty="0">
              <a:latin typeface="Calibri" pitchFamily="34" charset="0"/>
              <a:cs typeface="Calibri" pitchFamily="34" charset="0"/>
            </a:endParaRPr>
          </a:p>
          <a:p>
            <a:r>
              <a:rPr lang="en-US" dirty="0">
                <a:latin typeface="Calibri" pitchFamily="34" charset="0"/>
                <a:cs typeface="Calibri" pitchFamily="34" charset="0"/>
              </a:rPr>
              <a:t>To complement the publication of its Interim Report, the Anti-Racism Committee opened its Public Consultation</a:t>
            </a:r>
            <a:r>
              <a:rPr lang="en-US" dirty="0" smtClean="0">
                <a:latin typeface="Calibri" pitchFamily="34" charset="0"/>
                <a:cs typeface="Calibri" pitchFamily="34" charset="0"/>
              </a:rPr>
              <a:t>.</a:t>
            </a:r>
          </a:p>
          <a:p>
            <a:pPr>
              <a:buNone/>
            </a:pPr>
            <a:endParaRPr lang="en-US" dirty="0">
              <a:latin typeface="Calibri" pitchFamily="34" charset="0"/>
              <a:cs typeface="Calibri" pitchFamily="34" charset="0"/>
            </a:endParaRPr>
          </a:p>
          <a:p>
            <a:r>
              <a:rPr lang="en-US" dirty="0">
                <a:latin typeface="Calibri" pitchFamily="34" charset="0"/>
                <a:cs typeface="Calibri" pitchFamily="34" charset="0"/>
              </a:rPr>
              <a:t>The Anti-Racism Committee’s Public Consultation is now open for 12 weeks, from 21 April to 14 July 2021. Written submissions can be made by email to </a:t>
            </a:r>
            <a:r>
              <a:rPr lang="en-US" dirty="0" smtClean="0">
                <a:solidFill>
                  <a:srgbClr val="002060"/>
                </a:solidFill>
                <a:latin typeface="Calibri" pitchFamily="34" charset="0"/>
                <a:cs typeface="Calibri" pitchFamily="34" charset="0"/>
                <a:hlinkClick r:id="rId2"/>
              </a:rPr>
              <a:t>antiracism@equality.gov.ie</a:t>
            </a:r>
            <a:endParaRPr lang="en-US" dirty="0" smtClean="0">
              <a:solidFill>
                <a:srgbClr val="002060"/>
              </a:solidFill>
              <a:latin typeface="Calibri" pitchFamily="34" charset="0"/>
              <a:cs typeface="Calibri" pitchFamily="34" charset="0"/>
            </a:endParaRPr>
          </a:p>
          <a:p>
            <a:endParaRPr lang="en-US" dirty="0" smtClean="0">
              <a:latin typeface="Calibri" pitchFamily="34" charset="0"/>
              <a:cs typeface="Calibri" pitchFamily="34" charset="0"/>
            </a:endParaRPr>
          </a:p>
          <a:p>
            <a:r>
              <a:rPr lang="en-IE" dirty="0" smtClean="0">
                <a:latin typeface="Calibri" pitchFamily="34" charset="0"/>
                <a:cs typeface="Calibri" pitchFamily="34" charset="0"/>
              </a:rPr>
              <a:t>While there is no official template for submission, this presentation is intended to outline the key areas the Commission asks you to consider in putting forward your views.</a:t>
            </a:r>
            <a:endParaRPr lang="en-US" dirty="0" smtClean="0">
              <a:latin typeface="Calibri" pitchFamily="34" charset="0"/>
              <a:cs typeface="Calibri" pitchFamily="34" charset="0"/>
            </a:endParaRPr>
          </a:p>
          <a:p>
            <a:pPr>
              <a:buNone/>
            </a:pPr>
            <a:endParaRPr lang="en-US" dirty="0">
              <a:latin typeface="Calibri" pitchFamily="34" charset="0"/>
              <a:cs typeface="Calibri" pitchFamily="34" charset="0"/>
            </a:endParaRPr>
          </a:p>
          <a:p>
            <a:r>
              <a:rPr lang="en-US" dirty="0">
                <a:latin typeface="Calibri" pitchFamily="34" charset="0"/>
                <a:cs typeface="Calibri" pitchFamily="34" charset="0"/>
              </a:rPr>
              <a:t>Download and Read</a:t>
            </a:r>
          </a:p>
          <a:p>
            <a:pPr lvl="1">
              <a:buFont typeface="Wingdings" panose="05000000000000000000" pitchFamily="2" charset="2"/>
              <a:buChar char="q"/>
            </a:pPr>
            <a:r>
              <a:rPr lang="en-US" dirty="0">
                <a:solidFill>
                  <a:srgbClr val="002060"/>
                </a:solidFill>
                <a:latin typeface="Calibri" pitchFamily="34" charset="0"/>
                <a:cs typeface="Calibri" pitchFamily="34" charset="0"/>
                <a:hlinkClick r:id="rId3"/>
              </a:rPr>
              <a:t>Full Text of the Anti-Racism Committee Interim Report</a:t>
            </a:r>
            <a:endParaRPr lang="en-US" dirty="0">
              <a:solidFill>
                <a:srgbClr val="002060"/>
              </a:solidFill>
              <a:latin typeface="Calibri" pitchFamily="34" charset="0"/>
              <a:cs typeface="Calibri" pitchFamily="34" charset="0"/>
            </a:endParaRPr>
          </a:p>
          <a:p>
            <a:pPr lvl="1">
              <a:buFont typeface="Wingdings" panose="05000000000000000000" pitchFamily="2" charset="2"/>
              <a:buChar char="q"/>
            </a:pPr>
            <a:r>
              <a:rPr lang="en-US" dirty="0">
                <a:solidFill>
                  <a:srgbClr val="002060"/>
                </a:solidFill>
                <a:latin typeface="Calibri" pitchFamily="34" charset="0"/>
                <a:cs typeface="Calibri" pitchFamily="34" charset="0"/>
                <a:hlinkClick r:id="rId4"/>
              </a:rPr>
              <a:t>Towards a National Action Plan Against Racism - Consultation </a:t>
            </a:r>
            <a:r>
              <a:rPr lang="en-US" dirty="0" smtClean="0">
                <a:solidFill>
                  <a:srgbClr val="002060"/>
                </a:solidFill>
                <a:latin typeface="Calibri" pitchFamily="34" charset="0"/>
                <a:cs typeface="Calibri" pitchFamily="34" charset="0"/>
                <a:hlinkClick r:id="rId4"/>
              </a:rPr>
              <a:t>Document</a:t>
            </a:r>
            <a:endParaRPr lang="en-US" dirty="0" smtClean="0">
              <a:solidFill>
                <a:srgbClr val="002060"/>
              </a:solidFill>
              <a:latin typeface="Calibri" pitchFamily="34" charset="0"/>
              <a:cs typeface="Calibri" pitchFamily="34" charset="0"/>
            </a:endParaRPr>
          </a:p>
          <a:p>
            <a:pPr lvl="1">
              <a:buFont typeface="Wingdings" panose="05000000000000000000" pitchFamily="2" charset="2"/>
              <a:buChar char="q"/>
            </a:pPr>
            <a:r>
              <a:rPr lang="en-IE" dirty="0" smtClean="0">
                <a:solidFill>
                  <a:srgbClr val="002060"/>
                </a:solidFill>
                <a:latin typeface="Calibri" pitchFamily="34" charset="0"/>
                <a:cs typeface="Calibri" pitchFamily="34" charset="0"/>
                <a:hlinkClick r:id="rId5"/>
              </a:rPr>
              <a:t>The consultation document in 29 other languages</a:t>
            </a:r>
            <a:endParaRPr lang="en-US" dirty="0">
              <a:solidFill>
                <a:srgbClr val="002060"/>
              </a:solidFill>
              <a:latin typeface="Calibri" pitchFamily="34" charset="0"/>
              <a:cs typeface="Calibri" pitchFamily="34" charset="0"/>
            </a:endParaRPr>
          </a:p>
          <a:p>
            <a:endParaRPr lang="en-IE" dirty="0"/>
          </a:p>
        </p:txBody>
      </p:sp>
      <p:sp>
        <p:nvSpPr>
          <p:cNvPr id="2" name="Title 1">
            <a:extLst>
              <a:ext uri="{FF2B5EF4-FFF2-40B4-BE49-F238E27FC236}">
                <a16:creationId xmlns="" xmlns:a16="http://schemas.microsoft.com/office/drawing/2014/main" id="{BAC529A7-360E-4621-9AF4-79BD40432114}"/>
              </a:ext>
            </a:extLst>
          </p:cNvPr>
          <p:cNvSpPr>
            <a:spLocks noGrp="1"/>
          </p:cNvSpPr>
          <p:nvPr>
            <p:ph type="title"/>
          </p:nvPr>
        </p:nvSpPr>
        <p:spPr>
          <a:xfrm>
            <a:off x="738555" y="908844"/>
            <a:ext cx="4627266" cy="8469312"/>
          </a:xfrm>
        </p:spPr>
        <p:txBody>
          <a:bodyPr anchor="ctr">
            <a:normAutofit/>
          </a:bodyPr>
          <a:lstStyle/>
          <a:p>
            <a:r>
              <a:rPr lang="en-US" sz="5400" dirty="0">
                <a:solidFill>
                  <a:srgbClr val="FFFFFF"/>
                </a:solidFill>
              </a:rPr>
              <a:t>National Action Plan against Racism</a:t>
            </a:r>
            <a:endParaRPr lang="en-IE" sz="5400" dirty="0">
              <a:solidFill>
                <a:srgbClr val="FFFFFF"/>
              </a:solidFill>
            </a:endParaRPr>
          </a:p>
        </p:txBody>
      </p:sp>
      <p:sp>
        <p:nvSpPr>
          <p:cNvPr id="12" name="Rectangle 11">
            <a:extLst>
              <a:ext uri="{FF2B5EF4-FFF2-40B4-BE49-F238E27FC236}">
                <a16:creationId xmlns=""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4870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529A7-360E-4621-9AF4-79BD40432114}"/>
              </a:ext>
            </a:extLst>
          </p:cNvPr>
          <p:cNvSpPr>
            <a:spLocks noGrp="1"/>
          </p:cNvSpPr>
          <p:nvPr>
            <p:ph type="title"/>
          </p:nvPr>
        </p:nvSpPr>
        <p:spPr/>
        <p:txBody>
          <a:bodyPr>
            <a:normAutofit/>
          </a:bodyPr>
          <a:lstStyle/>
          <a:p>
            <a:r>
              <a:rPr lang="en-US" b="1" dirty="0">
                <a:solidFill>
                  <a:srgbClr val="002060"/>
                </a:solidFill>
              </a:rPr>
              <a:t>Anti-Racism Committee</a:t>
            </a:r>
            <a:endParaRPr lang="en-IE" dirty="0">
              <a:solidFill>
                <a:srgbClr val="002060"/>
              </a:solidFill>
            </a:endParaRPr>
          </a:p>
        </p:txBody>
      </p:sp>
      <p:sp>
        <p:nvSpPr>
          <p:cNvPr id="4" name="Rectangle 3"/>
          <p:cNvSpPr/>
          <p:nvPr/>
        </p:nvSpPr>
        <p:spPr>
          <a:xfrm>
            <a:off x="1066799" y="2326792"/>
            <a:ext cx="16140545" cy="7109639"/>
          </a:xfrm>
          <a:prstGeom prst="rect">
            <a:avLst/>
          </a:prstGeom>
        </p:spPr>
        <p:txBody>
          <a:bodyPr wrap="square">
            <a:spAutoFit/>
          </a:bodyPr>
          <a:lstStyle/>
          <a:p>
            <a:pPr lvl="0"/>
            <a:r>
              <a:rPr lang="en-US" sz="2800" dirty="0" smtClean="0">
                <a:latin typeface="Calibri" pitchFamily="34" charset="0"/>
                <a:cs typeface="Calibri" pitchFamily="34" charset="0"/>
              </a:rPr>
              <a:t>Established by Government in 2020, the Anti-Racism Committee has a mandate to review current evidence and practice and make recommendations to Government on how best to strengthen its approach to tackling racism, including drawing up a new Action Plan Against Racism for Ireland. The Chair, Caroline Fennell, Professor of Law at University College Cork and Commissioner with the Irish Human Rights and Equality Commission, was appointed in December 2019. The first full meeting of the Committee was held on 28 August 2020.</a:t>
            </a:r>
          </a:p>
          <a:p>
            <a:pPr lvl="0"/>
            <a:endParaRPr lang="en-IE" sz="2800" dirty="0" smtClean="0">
              <a:latin typeface="Calibri" pitchFamily="34" charset="0"/>
              <a:cs typeface="Calibri" pitchFamily="34" charset="0"/>
            </a:endParaRPr>
          </a:p>
          <a:p>
            <a:r>
              <a:rPr lang="en-US" sz="2800" dirty="0" smtClean="0">
                <a:latin typeface="Calibri" pitchFamily="34" charset="0"/>
                <a:cs typeface="Calibri" pitchFamily="34" charset="0"/>
              </a:rPr>
              <a:t>The Committee comprises people from diverse backgrounds, including those with lived experience of racism. The intention is that its work will be grounded in the lived reality of people’s lives and that the recommended Action Plan will be action-oriented and practical. Its members come from a wide range of sectors and backgrounds, </a:t>
            </a:r>
            <a:r>
              <a:rPr lang="en-US" sz="2800" dirty="0" err="1" smtClean="0">
                <a:latin typeface="Calibri" pitchFamily="34" charset="0"/>
                <a:cs typeface="Calibri" pitchFamily="34" charset="0"/>
              </a:rPr>
              <a:t>recognising</a:t>
            </a:r>
            <a:r>
              <a:rPr lang="en-US" sz="2800" dirty="0" smtClean="0">
                <a:latin typeface="Calibri" pitchFamily="34" charset="0"/>
                <a:cs typeface="Calibri" pitchFamily="34" charset="0"/>
              </a:rPr>
              <a:t> that racism can occur in many aspects of life and that broad experience and expertise need to be harnessed to develop an effective action plan address it. The Committee includes people from the business, education, local government, academic and advocacy sectors.</a:t>
            </a:r>
          </a:p>
          <a:p>
            <a:endParaRPr lang="en-IE" sz="2800" dirty="0" smtClean="0">
              <a:latin typeface="Calibri" pitchFamily="34" charset="0"/>
              <a:cs typeface="Calibri" pitchFamily="34" charset="0"/>
            </a:endParaRPr>
          </a:p>
          <a:p>
            <a:pPr lvl="0"/>
            <a:r>
              <a:rPr lang="en-US" sz="2800" dirty="0" smtClean="0">
                <a:latin typeface="Calibri" pitchFamily="34" charset="0"/>
                <a:cs typeface="Calibri" pitchFamily="34" charset="0"/>
              </a:rPr>
              <a:t>A full list of Committee members can be found </a:t>
            </a:r>
            <a:r>
              <a:rPr lang="en-US" sz="2800" dirty="0" smtClean="0">
                <a:latin typeface="Calibri" pitchFamily="34" charset="0"/>
                <a:cs typeface="Calibri" pitchFamily="34" charset="0"/>
                <a:hlinkClick r:id="rId2"/>
              </a:rPr>
              <a:t>here</a:t>
            </a:r>
            <a:r>
              <a:rPr lang="en-US" sz="2400" dirty="0" smtClean="0">
                <a:latin typeface="Calibri" pitchFamily="34" charset="0"/>
                <a:cs typeface="Calibri" pitchFamily="34" charset="0"/>
                <a:hlinkClick r:id="rId2"/>
              </a:rPr>
              <a:t>.</a:t>
            </a:r>
            <a:endParaRPr lang="en-US" sz="2400" dirty="0" smtClean="0">
              <a:latin typeface="Calibri" pitchFamily="34" charset="0"/>
              <a:cs typeface="Calibri" pitchFamily="34" charset="0"/>
            </a:endParaRPr>
          </a:p>
          <a:p>
            <a:endParaRPr lang="en-US" dirty="0" smtClean="0"/>
          </a:p>
          <a:p>
            <a:pPr lvl="0"/>
            <a:endParaRPr lang="en-US" dirty="0"/>
          </a:p>
        </p:txBody>
      </p:sp>
    </p:spTree>
    <p:extLst>
      <p:ext uri="{BB962C8B-B14F-4D97-AF65-F5344CB8AC3E}">
        <p14:creationId xmlns="" xmlns:p14="http://schemas.microsoft.com/office/powerpoint/2010/main" val="195313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8279473" cy="10287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685800"/>
            <a:endParaRPr lang="en-US" sz="2700">
              <a:solidFill>
                <a:prstClr val="white"/>
              </a:solidFill>
              <a:latin typeface="Calibri" panose="020F0502020204030204"/>
            </a:endParaRPr>
          </a:p>
        </p:txBody>
      </p:sp>
      <p:sp>
        <p:nvSpPr>
          <p:cNvPr id="10" name="Rectangle 9">
            <a:extLst>
              <a:ext uri="{FF2B5EF4-FFF2-40B4-BE49-F238E27FC236}">
                <a16:creationId xmlns=""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 y="0"/>
            <a:ext cx="6076187" cy="10287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 xmlns:a16="http://schemas.microsoft.com/office/drawing/2014/main" id="{283FC5FB-7638-4097-A703-4705E75EC67B}"/>
              </a:ext>
            </a:extLst>
          </p:cNvPr>
          <p:cNvSpPr>
            <a:spLocks noGrp="1"/>
          </p:cNvSpPr>
          <p:nvPr>
            <p:ph idx="1"/>
          </p:nvPr>
        </p:nvSpPr>
        <p:spPr>
          <a:xfrm>
            <a:off x="7113025" y="908844"/>
            <a:ext cx="9620495" cy="8469312"/>
          </a:xfrm>
        </p:spPr>
        <p:txBody>
          <a:bodyPr anchor="ctr">
            <a:normAutofit fontScale="62500" lnSpcReduction="20000"/>
          </a:bodyPr>
          <a:lstStyle/>
          <a:p>
            <a:pPr algn="ctr">
              <a:buNone/>
            </a:pPr>
            <a:r>
              <a:rPr lang="en-US" b="0" i="0" dirty="0">
                <a:effectLst/>
                <a:latin typeface="Calibri" pitchFamily="34" charset="0"/>
                <a:cs typeface="Calibri" pitchFamily="34" charset="0"/>
              </a:rPr>
              <a:t>The National Anti-Racism Committee is an independent Committee established by the Government in 2020 to draw up a National Action Plan Against Racism for </a:t>
            </a:r>
            <a:r>
              <a:rPr lang="en-US" b="0" i="0" dirty="0" smtClean="0">
                <a:effectLst/>
                <a:latin typeface="Calibri" pitchFamily="34" charset="0"/>
                <a:cs typeface="Calibri" pitchFamily="34" charset="0"/>
              </a:rPr>
              <a:t>Ireland</a:t>
            </a:r>
          </a:p>
          <a:p>
            <a:pPr algn="ctr"/>
            <a:endParaRPr lang="en-US" b="0" i="0" dirty="0">
              <a:effectLst/>
              <a:latin typeface="Calibri" pitchFamily="34" charset="0"/>
              <a:cs typeface="Calibri" pitchFamily="34" charset="0"/>
            </a:endParaRPr>
          </a:p>
          <a:p>
            <a:pPr>
              <a:buNone/>
            </a:pPr>
            <a:r>
              <a:rPr lang="en-US" b="0" i="0" dirty="0">
                <a:solidFill>
                  <a:srgbClr val="002060"/>
                </a:solidFill>
                <a:effectLst/>
                <a:latin typeface="Calibri" pitchFamily="34" charset="0"/>
                <a:cs typeface="Calibri" pitchFamily="34" charset="0"/>
              </a:rPr>
              <a:t>[racism is</a:t>
            </a:r>
            <a:r>
              <a:rPr lang="en-US" b="0" i="0" dirty="0" smtClean="0">
                <a:solidFill>
                  <a:srgbClr val="002060"/>
                </a:solidFill>
                <a:effectLst/>
                <a:latin typeface="Calibri" pitchFamily="34" charset="0"/>
                <a:cs typeface="Calibri" pitchFamily="34" charset="0"/>
              </a:rPr>
              <a:t>]</a:t>
            </a:r>
          </a:p>
          <a:p>
            <a:pPr>
              <a:buNone/>
            </a:pPr>
            <a:r>
              <a:rPr lang="en-US" b="0" i="0" dirty="0" smtClean="0">
                <a:solidFill>
                  <a:srgbClr val="002060"/>
                </a:solidFill>
                <a:effectLst/>
                <a:latin typeface="Calibri" pitchFamily="34" charset="0"/>
                <a:cs typeface="Calibri" pitchFamily="34" charset="0"/>
              </a:rPr>
              <a:t>... </a:t>
            </a:r>
            <a:r>
              <a:rPr lang="en-US" b="0" i="0" dirty="0">
                <a:solidFill>
                  <a:srgbClr val="002060"/>
                </a:solidFill>
                <a:effectLst/>
                <a:latin typeface="Calibri" pitchFamily="34" charset="0"/>
                <a:cs typeface="Calibri" pitchFamily="34" charset="0"/>
              </a:rPr>
              <a:t>the  power  dynamics present  in  those  structural  and  institutional arrangements,  practices,  policies  and  cultural  norms,  which  have  the  effect  of excluding or discriminating against individuals or groups, based on their identity, as outlined in Article 1 of the International Convention for the Elimination of Racial Discrimination (ICERD), which provides:‘...the term “racial discrimination” shall mean any distinction, exclusion, restriction or preference based on race, colour, descent, or national or ethnic origin which has the purpose  or  effect  of  nullifying  or  impairing  the  recognition,  enjoyment  or exercise, on an equal footing, of human rights and fundamental freedoms in the political, economic, social, cultural or any other field of public life.’</a:t>
            </a:r>
          </a:p>
          <a:p>
            <a:pPr>
              <a:buNone/>
            </a:pPr>
            <a:endParaRPr lang="en-US" b="0" i="0" dirty="0">
              <a:solidFill>
                <a:srgbClr val="002060"/>
              </a:solidFill>
              <a:effectLst/>
              <a:latin typeface="Calibri" pitchFamily="34" charset="0"/>
              <a:cs typeface="Calibri" pitchFamily="34" charset="0"/>
            </a:endParaRPr>
          </a:p>
          <a:p>
            <a:endParaRPr lang="en-IE"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05368DCD-11DE-457F-AB03-A8F642BC1039}"/>
              </a:ext>
            </a:extLst>
          </p:cNvPr>
          <p:cNvSpPr>
            <a:spLocks noGrp="1"/>
          </p:cNvSpPr>
          <p:nvPr>
            <p:ph type="title"/>
          </p:nvPr>
        </p:nvSpPr>
        <p:spPr>
          <a:xfrm>
            <a:off x="738555" y="908844"/>
            <a:ext cx="4627266" cy="8469312"/>
          </a:xfrm>
        </p:spPr>
        <p:txBody>
          <a:bodyPr anchor="ctr">
            <a:normAutofit/>
          </a:bodyPr>
          <a:lstStyle/>
          <a:p>
            <a:r>
              <a:rPr lang="en-US" sz="5400">
                <a:solidFill>
                  <a:srgbClr val="FFFFFF"/>
                </a:solidFill>
                <a:latin typeface="Arial" panose="020B0604020202020204" pitchFamily="34" charset="0"/>
              </a:rPr>
              <a:t>Towards a National Action Plan Against Racism for Ireland Public Consultation 2021</a:t>
            </a:r>
            <a:br>
              <a:rPr lang="en-US" sz="5400">
                <a:solidFill>
                  <a:srgbClr val="FFFFFF"/>
                </a:solidFill>
                <a:latin typeface="Arial" panose="020B0604020202020204" pitchFamily="34" charset="0"/>
              </a:rPr>
            </a:br>
            <a:endParaRPr lang="en-IE" sz="5400">
              <a:solidFill>
                <a:srgbClr val="FFFFFF"/>
              </a:solidFill>
            </a:endParaRPr>
          </a:p>
        </p:txBody>
      </p:sp>
      <p:sp>
        <p:nvSpPr>
          <p:cNvPr id="12" name="Rectangle 11">
            <a:extLst>
              <a:ext uri="{FF2B5EF4-FFF2-40B4-BE49-F238E27FC236}">
                <a16:creationId xmlns=""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67807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E81F6C0-6B0D-486F-8B96-7879CAF14372}"/>
              </a:ext>
            </a:extLst>
          </p:cNvPr>
          <p:cNvSpPr>
            <a:spLocks noGrp="1"/>
          </p:cNvSpPr>
          <p:nvPr>
            <p:ph idx="1"/>
          </p:nvPr>
        </p:nvSpPr>
        <p:spPr/>
        <p:txBody>
          <a:bodyPr/>
          <a:lstStyle/>
          <a:p>
            <a:pPr>
              <a:buNone/>
            </a:pPr>
            <a:r>
              <a:rPr lang="en-US" dirty="0">
                <a:latin typeface="Calibri" pitchFamily="34" charset="0"/>
                <a:cs typeface="Calibri" pitchFamily="34" charset="0"/>
              </a:rPr>
              <a:t>To develop a National Action Plan Against Racism that is:</a:t>
            </a:r>
          </a:p>
          <a:p>
            <a:pPr lvl="1"/>
            <a:r>
              <a:rPr lang="en-US" dirty="0">
                <a:latin typeface="Calibri" pitchFamily="34" charset="0"/>
                <a:cs typeface="Calibri" pitchFamily="34" charset="0"/>
              </a:rPr>
              <a:t>Based on human rights standards</a:t>
            </a:r>
          </a:p>
          <a:p>
            <a:pPr lvl="1"/>
            <a:r>
              <a:rPr lang="en-US" dirty="0">
                <a:latin typeface="Calibri" pitchFamily="34" charset="0"/>
                <a:cs typeface="Calibri" pitchFamily="34" charset="0"/>
              </a:rPr>
              <a:t>Comprehensive in scope</a:t>
            </a:r>
          </a:p>
          <a:p>
            <a:pPr lvl="1"/>
            <a:r>
              <a:rPr lang="en-US" dirty="0">
                <a:latin typeface="Calibri" pitchFamily="34" charset="0"/>
                <a:cs typeface="Calibri" pitchFamily="34" charset="0"/>
              </a:rPr>
              <a:t>A national undertaking</a:t>
            </a:r>
          </a:p>
          <a:p>
            <a:pPr lvl="1"/>
            <a:r>
              <a:rPr lang="en-US" dirty="0">
                <a:latin typeface="Calibri" pitchFamily="34" charset="0"/>
                <a:cs typeface="Calibri" pitchFamily="34" charset="0"/>
              </a:rPr>
              <a:t>Action oriented</a:t>
            </a:r>
          </a:p>
          <a:p>
            <a:pPr lvl="1"/>
            <a:r>
              <a:rPr lang="en-US" dirty="0">
                <a:latin typeface="Calibri" pitchFamily="34" charset="0"/>
                <a:cs typeface="Calibri" pitchFamily="34" charset="0"/>
              </a:rPr>
              <a:t>A public document</a:t>
            </a:r>
          </a:p>
          <a:p>
            <a:pPr lvl="1"/>
            <a:r>
              <a:rPr lang="en-US" dirty="0">
                <a:latin typeface="Calibri" pitchFamily="34" charset="0"/>
                <a:cs typeface="Calibri" pitchFamily="34" charset="0"/>
              </a:rPr>
              <a:t>A continuing process-Inclusive of international dimensions</a:t>
            </a:r>
            <a:endParaRPr lang="en-IE"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4E8A5EDD-E66C-40CE-ADC1-83DBB44FBD7A}"/>
              </a:ext>
            </a:extLst>
          </p:cNvPr>
          <p:cNvSpPr>
            <a:spLocks noGrp="1"/>
          </p:cNvSpPr>
          <p:nvPr>
            <p:ph type="title"/>
          </p:nvPr>
        </p:nvSpPr>
        <p:spPr/>
        <p:txBody>
          <a:bodyPr/>
          <a:lstStyle/>
          <a:p>
            <a:r>
              <a:rPr lang="en-IE" dirty="0">
                <a:solidFill>
                  <a:srgbClr val="002060"/>
                </a:solidFill>
              </a:rPr>
              <a:t>Intention</a:t>
            </a:r>
          </a:p>
        </p:txBody>
      </p:sp>
    </p:spTree>
    <p:extLst>
      <p:ext uri="{BB962C8B-B14F-4D97-AF65-F5344CB8AC3E}">
        <p14:creationId xmlns="" xmlns:p14="http://schemas.microsoft.com/office/powerpoint/2010/main" val="284870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 xmlns:a16="http://schemas.microsoft.com/office/drawing/2014/main" id="{4CB9816E-7C89-4F5B-9AFC-9E1A7D9A26F5}"/>
              </a:ext>
            </a:extLst>
          </p:cNvPr>
          <p:cNvGraphicFramePr>
            <a:graphicFrameLocks noGrp="1"/>
          </p:cNvGraphicFramePr>
          <p:nvPr>
            <p:ph idx="1"/>
          </p:nvPr>
        </p:nvGraphicFramePr>
        <p:xfrm>
          <a:off x="1146464" y="2078181"/>
          <a:ext cx="15773400" cy="6528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 xmlns:a16="http://schemas.microsoft.com/office/drawing/2014/main" id="{5D634A93-432D-4259-9A7B-AD25D2C8D3A9}"/>
              </a:ext>
            </a:extLst>
          </p:cNvPr>
          <p:cNvSpPr>
            <a:spLocks noGrp="1"/>
          </p:cNvSpPr>
          <p:nvPr>
            <p:ph type="title"/>
          </p:nvPr>
        </p:nvSpPr>
        <p:spPr>
          <a:xfrm>
            <a:off x="1257300" y="835783"/>
            <a:ext cx="15773400" cy="1700249"/>
          </a:xfrm>
        </p:spPr>
        <p:txBody>
          <a:bodyPr>
            <a:normAutofit fontScale="90000"/>
          </a:bodyPr>
          <a:lstStyle/>
          <a:p>
            <a:pPr algn="ctr"/>
            <a:r>
              <a:rPr lang="en-US" sz="5400" dirty="0">
                <a:solidFill>
                  <a:srgbClr val="002060"/>
                </a:solidFill>
              </a:rPr>
              <a:t>Interim Recommendations</a:t>
            </a:r>
            <a:r>
              <a:rPr lang="en-US" sz="5400" dirty="0"/>
              <a:t/>
            </a:r>
            <a:br>
              <a:rPr lang="en-US" sz="5400" dirty="0"/>
            </a:br>
            <a:endParaRPr lang="en-IE" sz="5400" dirty="0"/>
          </a:p>
        </p:txBody>
      </p:sp>
      <p:sp>
        <p:nvSpPr>
          <p:cNvPr id="4" name="TextBox 3"/>
          <p:cNvSpPr txBox="1"/>
          <p:nvPr/>
        </p:nvSpPr>
        <p:spPr>
          <a:xfrm>
            <a:off x="9005454" y="9268690"/>
            <a:ext cx="9102436" cy="646331"/>
          </a:xfrm>
          <a:prstGeom prst="rect">
            <a:avLst/>
          </a:prstGeom>
          <a:noFill/>
        </p:spPr>
        <p:txBody>
          <a:bodyPr wrap="square" rtlCol="0">
            <a:spAutoFit/>
          </a:bodyPr>
          <a:lstStyle/>
          <a:p>
            <a:r>
              <a:rPr lang="en-US" dirty="0" smtClean="0"/>
              <a:t>* </a:t>
            </a:r>
            <a:r>
              <a:rPr lang="en-US" dirty="0" smtClean="0">
                <a:hlinkClick r:id="rId7"/>
              </a:rPr>
              <a:t>https</a:t>
            </a:r>
            <a:r>
              <a:rPr lang="en-US" dirty="0" smtClean="0">
                <a:hlinkClick r:id="rId7"/>
              </a:rPr>
              <a:t>://www.ihrec.ie/reports-international-bodies/un-convention-on-the-elimination-of-all-forms-of-racial-discrimination/</a:t>
            </a:r>
            <a:endParaRPr lang="en-US" dirty="0"/>
          </a:p>
        </p:txBody>
      </p:sp>
    </p:spTree>
    <p:extLst>
      <p:ext uri="{BB962C8B-B14F-4D97-AF65-F5344CB8AC3E}">
        <p14:creationId xmlns="" xmlns:p14="http://schemas.microsoft.com/office/powerpoint/2010/main" val="110389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Content Placeholder 2">
            <a:extLst>
              <a:ext uri="{FF2B5EF4-FFF2-40B4-BE49-F238E27FC236}">
                <a16:creationId xmlns="" xmlns:a16="http://schemas.microsoft.com/office/drawing/2014/main" id="{2F052F9A-6D24-4F96-9C9B-F13E0D3C23E4}"/>
              </a:ext>
            </a:extLst>
          </p:cNvPr>
          <p:cNvSpPr>
            <a:spLocks noGrp="1"/>
          </p:cNvSpPr>
          <p:nvPr>
            <p:ph idx="1"/>
          </p:nvPr>
        </p:nvSpPr>
        <p:spPr>
          <a:xfrm>
            <a:off x="1354697" y="2434442"/>
            <a:ext cx="15252192" cy="5542530"/>
          </a:xfrm>
        </p:spPr>
        <p:txBody>
          <a:bodyPr>
            <a:normAutofit fontScale="92500" lnSpcReduction="20000"/>
          </a:bodyPr>
          <a:lstStyle/>
          <a:p>
            <a:r>
              <a:rPr lang="en-US" sz="3300" dirty="0">
                <a:latin typeface="Calibri" pitchFamily="34" charset="0"/>
                <a:cs typeface="Calibri" pitchFamily="34" charset="0"/>
              </a:rPr>
              <a:t>requires states parties to outlaw incitement to racial discrimination or violence, or the propagation of ideas of racial superiority, and to prohibit </a:t>
            </a:r>
            <a:r>
              <a:rPr lang="en-US" sz="3300" dirty="0" err="1">
                <a:latin typeface="Calibri" pitchFamily="34" charset="0"/>
                <a:cs typeface="Calibri" pitchFamily="34" charset="0"/>
              </a:rPr>
              <a:t>organisations</a:t>
            </a:r>
            <a:r>
              <a:rPr lang="en-US" sz="3300" dirty="0">
                <a:latin typeface="Calibri" pitchFamily="34" charset="0"/>
                <a:cs typeface="Calibri" pitchFamily="34" charset="0"/>
              </a:rPr>
              <a:t> that promote or incite discrimination</a:t>
            </a:r>
            <a:r>
              <a:rPr lang="en-US" sz="3300" dirty="0" smtClean="0">
                <a:latin typeface="Calibri" pitchFamily="34" charset="0"/>
                <a:cs typeface="Calibri" pitchFamily="34" charset="0"/>
              </a:rPr>
              <a:t>.</a:t>
            </a:r>
          </a:p>
          <a:p>
            <a:pPr>
              <a:buNone/>
            </a:pPr>
            <a:endParaRPr lang="en-US" sz="3300" dirty="0">
              <a:latin typeface="Calibri" pitchFamily="34" charset="0"/>
              <a:cs typeface="Calibri" pitchFamily="34" charset="0"/>
            </a:endParaRPr>
          </a:p>
          <a:p>
            <a:r>
              <a:rPr lang="en-US" sz="3300" dirty="0">
                <a:latin typeface="Calibri" pitchFamily="34" charset="0"/>
                <a:cs typeface="Calibri" pitchFamily="34" charset="0"/>
              </a:rPr>
              <a:t>possibility of conflict with the rights to freedom of expression and association contained in the Universal Declaration on Human Rights, the International Covenant on Civil and Political Rights, and non-UN instruments such as the European Convention on Human Rights</a:t>
            </a:r>
            <a:r>
              <a:rPr lang="en-US" sz="3300" dirty="0" smtClean="0">
                <a:latin typeface="Calibri" pitchFamily="34" charset="0"/>
                <a:cs typeface="Calibri" pitchFamily="34" charset="0"/>
              </a:rPr>
              <a:t>.</a:t>
            </a:r>
          </a:p>
          <a:p>
            <a:pPr>
              <a:buNone/>
            </a:pPr>
            <a:endParaRPr lang="en-US" sz="3300" dirty="0">
              <a:latin typeface="Calibri" pitchFamily="34" charset="0"/>
              <a:cs typeface="Calibri" pitchFamily="34" charset="0"/>
            </a:endParaRPr>
          </a:p>
          <a:p>
            <a:r>
              <a:rPr lang="en-US" sz="3300" dirty="0">
                <a:latin typeface="Calibri" pitchFamily="34" charset="0"/>
                <a:cs typeface="Calibri" pitchFamily="34" charset="0"/>
              </a:rPr>
              <a:t>Ireland - legislation outlawing incitement to hatred, but entered reservations indicating that Article 4 will be implemented only to the extent that it is compatible with the rights protected by the Universal Declaration and Article 5 of the Convention. </a:t>
            </a:r>
            <a:endParaRPr lang="en-IE" sz="3300"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955241C5-1C76-4B76-8929-2B64F7A9C95D}"/>
              </a:ext>
            </a:extLst>
          </p:cNvPr>
          <p:cNvSpPr>
            <a:spLocks noGrp="1"/>
          </p:cNvSpPr>
          <p:nvPr>
            <p:ph type="title"/>
          </p:nvPr>
        </p:nvSpPr>
        <p:spPr>
          <a:xfrm>
            <a:off x="1673352" y="448887"/>
            <a:ext cx="15252192" cy="1769364"/>
          </a:xfrm>
        </p:spPr>
        <p:txBody>
          <a:bodyPr>
            <a:normAutofit/>
          </a:bodyPr>
          <a:lstStyle/>
          <a:p>
            <a:r>
              <a:rPr lang="en-US" sz="6000" dirty="0">
                <a:solidFill>
                  <a:srgbClr val="002060"/>
                </a:solidFill>
              </a:rPr>
              <a:t>Article 4 </a:t>
            </a:r>
            <a:endParaRPr lang="en-IE" sz="6000" dirty="0">
              <a:solidFill>
                <a:srgbClr val="002060"/>
              </a:solidFill>
            </a:endParaRPr>
          </a:p>
        </p:txBody>
      </p:sp>
    </p:spTree>
    <p:extLst>
      <p:ext uri="{BB962C8B-B14F-4D97-AF65-F5344CB8AC3E}">
        <p14:creationId xmlns="" xmlns:p14="http://schemas.microsoft.com/office/powerpoint/2010/main" val="76972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8BAD31-D6B6-4688-9910-62138D458385}"/>
              </a:ext>
            </a:extLst>
          </p:cNvPr>
          <p:cNvSpPr>
            <a:spLocks noGrp="1"/>
          </p:cNvSpPr>
          <p:nvPr>
            <p:ph idx="1"/>
          </p:nvPr>
        </p:nvSpPr>
        <p:spPr/>
        <p:txBody>
          <a:bodyPr>
            <a:normAutofit/>
          </a:bodyPr>
          <a:lstStyle/>
          <a:p>
            <a:r>
              <a:rPr lang="en-US" sz="5400" dirty="0">
                <a:latin typeface="Calibri" pitchFamily="34" charset="0"/>
                <a:cs typeface="Calibri" pitchFamily="34" charset="0"/>
              </a:rPr>
              <a:t>Theme 1</a:t>
            </a:r>
            <a:r>
              <a:rPr lang="en-US" sz="5400" dirty="0" smtClean="0">
                <a:latin typeface="Calibri" pitchFamily="34" charset="0"/>
                <a:cs typeface="Calibri" pitchFamily="34" charset="0"/>
              </a:rPr>
              <a:t>:   Access </a:t>
            </a:r>
            <a:r>
              <a:rPr lang="en-US" sz="5400" dirty="0">
                <a:latin typeface="Calibri" pitchFamily="34" charset="0"/>
                <a:cs typeface="Calibri" pitchFamily="34" charset="0"/>
              </a:rPr>
              <a:t>to justice</a:t>
            </a:r>
          </a:p>
          <a:p>
            <a:r>
              <a:rPr lang="en-US" sz="5400" dirty="0">
                <a:latin typeface="Calibri" pitchFamily="34" charset="0"/>
                <a:cs typeface="Calibri" pitchFamily="34" charset="0"/>
              </a:rPr>
              <a:t>Theme 2</a:t>
            </a:r>
            <a:r>
              <a:rPr lang="en-US" sz="5400" dirty="0" smtClean="0">
                <a:latin typeface="Calibri" pitchFamily="34" charset="0"/>
                <a:cs typeface="Calibri" pitchFamily="34" charset="0"/>
              </a:rPr>
              <a:t>:   All </a:t>
            </a:r>
            <a:r>
              <a:rPr lang="en-US" sz="5400" dirty="0">
                <a:latin typeface="Calibri" pitchFamily="34" charset="0"/>
                <a:cs typeface="Calibri" pitchFamily="34" charset="0"/>
              </a:rPr>
              <a:t>forms of media and communications, </a:t>
            </a:r>
            <a:r>
              <a:rPr lang="en-US" sz="5400" dirty="0" smtClean="0">
                <a:latin typeface="Calibri" pitchFamily="34" charset="0"/>
                <a:cs typeface="Calibri" pitchFamily="34" charset="0"/>
              </a:rPr>
              <a:t> 					including </a:t>
            </a:r>
            <a:r>
              <a:rPr lang="en-US" sz="5400" dirty="0">
                <a:latin typeface="Calibri" pitchFamily="34" charset="0"/>
                <a:cs typeface="Calibri" pitchFamily="34" charset="0"/>
              </a:rPr>
              <a:t>new technologies</a:t>
            </a:r>
          </a:p>
          <a:p>
            <a:r>
              <a:rPr lang="en-US" sz="5400" dirty="0">
                <a:latin typeface="Calibri" pitchFamily="34" charset="0"/>
                <a:cs typeface="Calibri" pitchFamily="34" charset="0"/>
              </a:rPr>
              <a:t>Theme 3</a:t>
            </a:r>
            <a:r>
              <a:rPr lang="en-US" sz="5400" dirty="0" smtClean="0">
                <a:latin typeface="Calibri" pitchFamily="34" charset="0"/>
                <a:cs typeface="Calibri" pitchFamily="34" charset="0"/>
              </a:rPr>
              <a:t>:   Employment</a:t>
            </a:r>
            <a:r>
              <a:rPr lang="en-US" sz="5400" dirty="0">
                <a:latin typeface="Calibri" pitchFamily="34" charset="0"/>
                <a:cs typeface="Calibri" pitchFamily="34" charset="0"/>
              </a:rPr>
              <a:t>, education, health, and </a:t>
            </a:r>
            <a:r>
              <a:rPr lang="en-US" sz="5400" dirty="0" smtClean="0">
                <a:latin typeface="Calibri" pitchFamily="34" charset="0"/>
                <a:cs typeface="Calibri" pitchFamily="34" charset="0"/>
              </a:rPr>
              <a:t>						accommodation</a:t>
            </a:r>
            <a:endParaRPr lang="en-US" sz="5400" dirty="0">
              <a:latin typeface="Calibri" pitchFamily="34" charset="0"/>
              <a:cs typeface="Calibri" pitchFamily="34" charset="0"/>
            </a:endParaRPr>
          </a:p>
          <a:p>
            <a:r>
              <a:rPr lang="en-US" sz="5400" dirty="0">
                <a:latin typeface="Calibri" pitchFamily="34" charset="0"/>
                <a:cs typeface="Calibri" pitchFamily="34" charset="0"/>
              </a:rPr>
              <a:t>Theme 4</a:t>
            </a:r>
            <a:r>
              <a:rPr lang="en-US" sz="5400" dirty="0" smtClean="0">
                <a:latin typeface="Calibri" pitchFamily="34" charset="0"/>
                <a:cs typeface="Calibri" pitchFamily="34" charset="0"/>
              </a:rPr>
              <a:t>:   Inclusion </a:t>
            </a:r>
            <a:r>
              <a:rPr lang="en-US" sz="5400" dirty="0">
                <a:latin typeface="Calibri" pitchFamily="34" charset="0"/>
                <a:cs typeface="Calibri" pitchFamily="34" charset="0"/>
              </a:rPr>
              <a:t>and participation</a:t>
            </a:r>
            <a:endParaRPr lang="en-IE" sz="5400" dirty="0">
              <a:latin typeface="Calibri" pitchFamily="34" charset="0"/>
              <a:cs typeface="Calibri" pitchFamily="34" charset="0"/>
            </a:endParaRPr>
          </a:p>
        </p:txBody>
      </p:sp>
      <p:sp>
        <p:nvSpPr>
          <p:cNvPr id="2" name="Title 1">
            <a:extLst>
              <a:ext uri="{FF2B5EF4-FFF2-40B4-BE49-F238E27FC236}">
                <a16:creationId xmlns="" xmlns:a16="http://schemas.microsoft.com/office/drawing/2014/main" id="{37BBE249-FBB1-46E5-A088-2223417B13F8}"/>
              </a:ext>
            </a:extLst>
          </p:cNvPr>
          <p:cNvSpPr>
            <a:spLocks noGrp="1"/>
          </p:cNvSpPr>
          <p:nvPr>
            <p:ph type="title"/>
          </p:nvPr>
        </p:nvSpPr>
        <p:spPr/>
        <p:txBody>
          <a:bodyPr/>
          <a:lstStyle/>
          <a:p>
            <a:r>
              <a:rPr lang="en-IE" dirty="0" smtClean="0"/>
              <a:t>Themes to Consider in Submissions</a:t>
            </a:r>
            <a:endParaRPr lang="en-IE" dirty="0"/>
          </a:p>
        </p:txBody>
      </p:sp>
    </p:spTree>
    <p:extLst>
      <p:ext uri="{BB962C8B-B14F-4D97-AF65-F5344CB8AC3E}">
        <p14:creationId xmlns="" xmlns:p14="http://schemas.microsoft.com/office/powerpoint/2010/main" val="425442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7C22F66-8C83-42A1-A667-1F5C53C9EF03}"/>
              </a:ext>
            </a:extLst>
          </p:cNvPr>
          <p:cNvSpPr>
            <a:spLocks noGrp="1"/>
          </p:cNvSpPr>
          <p:nvPr>
            <p:ph idx="1"/>
          </p:nvPr>
        </p:nvSpPr>
        <p:spPr/>
        <p:txBody>
          <a:bodyPr>
            <a:normAutofit fontScale="70000" lnSpcReduction="20000"/>
          </a:bodyPr>
          <a:lstStyle/>
          <a:p>
            <a:pPr marL="180000" indent="0">
              <a:buNone/>
            </a:pPr>
            <a:r>
              <a:rPr lang="en-US" dirty="0">
                <a:latin typeface="Calibri" pitchFamily="34" charset="0"/>
                <a:cs typeface="Calibri" pitchFamily="34" charset="0"/>
              </a:rPr>
              <a:t>This theme includes countering discrimination by law enforcement authorities, including issues of complaints mechanisms, under-reporting and forms of redress</a:t>
            </a:r>
            <a:r>
              <a:rPr lang="en-US" dirty="0" smtClean="0">
                <a:latin typeface="Calibri" pitchFamily="34" charset="0"/>
                <a:cs typeface="Calibri" pitchFamily="34" charset="0"/>
              </a:rPr>
              <a:t>.</a:t>
            </a:r>
          </a:p>
          <a:p>
            <a:pPr>
              <a:buNone/>
            </a:pPr>
            <a:endParaRPr lang="en-US" dirty="0">
              <a:latin typeface="Calibri" pitchFamily="34" charset="0"/>
              <a:cs typeface="Calibri" pitchFamily="34" charset="0"/>
            </a:endParaRPr>
          </a:p>
          <a:p>
            <a:pPr marL="535782" indent="-535782">
              <a:buFont typeface="Arial" panose="020B0604020202020204" pitchFamily="34" charset="0"/>
              <a:buChar char="•"/>
            </a:pPr>
            <a:r>
              <a:rPr lang="en-US" dirty="0">
                <a:latin typeface="Calibri" pitchFamily="34" charset="0"/>
                <a:cs typeface="Calibri" pitchFamily="34" charset="0"/>
              </a:rPr>
              <a:t>What supports would you like to see in place for victims of racism?</a:t>
            </a:r>
          </a:p>
          <a:p>
            <a:pPr marL="535782" indent="-535782">
              <a:buFont typeface="Arial" panose="020B0604020202020204" pitchFamily="34" charset="0"/>
              <a:buChar char="•"/>
            </a:pPr>
            <a:r>
              <a:rPr lang="en-US" dirty="0">
                <a:latin typeface="Calibri" pitchFamily="34" charset="0"/>
                <a:cs typeface="Calibri" pitchFamily="34" charset="0"/>
              </a:rPr>
              <a:t>What actions would be effective in removing barriers to justice for victims of racism?</a:t>
            </a:r>
          </a:p>
          <a:p>
            <a:pPr marL="535782" indent="-535782">
              <a:buFont typeface="Arial" panose="020B0604020202020204" pitchFamily="34" charset="0"/>
              <a:buChar char="•"/>
            </a:pPr>
            <a:r>
              <a:rPr lang="en-US" dirty="0">
                <a:latin typeface="Calibri" pitchFamily="34" charset="0"/>
                <a:cs typeface="Calibri" pitchFamily="34" charset="0"/>
              </a:rPr>
              <a:t>What actions could be adopted to counter discrimination by law enforcement?</a:t>
            </a:r>
          </a:p>
          <a:p>
            <a:pPr marL="535782" indent="-535782">
              <a:buFont typeface="Arial" panose="020B0604020202020204" pitchFamily="34" charset="0"/>
              <a:buChar char="•"/>
            </a:pPr>
            <a:r>
              <a:rPr lang="en-US" dirty="0">
                <a:latin typeface="Calibri" pitchFamily="34" charset="0"/>
                <a:cs typeface="Calibri" pitchFamily="34" charset="0"/>
              </a:rPr>
              <a:t>Do you think racism impacts on arrested or accused people in the criminal justice system, and if so, how could it be addressed?</a:t>
            </a:r>
          </a:p>
          <a:p>
            <a:pPr marL="535782" indent="-535782">
              <a:buFont typeface="Arial" panose="020B0604020202020204" pitchFamily="34" charset="0"/>
              <a:buChar char="•"/>
            </a:pPr>
            <a:r>
              <a:rPr lang="en-US" dirty="0">
                <a:latin typeface="Calibri" pitchFamily="34" charset="0"/>
                <a:cs typeface="Calibri" pitchFamily="34" charset="0"/>
              </a:rPr>
              <a:t>Do you think racism impacts on convicted or imprisoned people in the criminal justice system, and if so, how could it be addressed?</a:t>
            </a:r>
          </a:p>
          <a:p>
            <a:pPr marL="535782" indent="-535782">
              <a:buFont typeface="Arial" panose="020B0604020202020204" pitchFamily="34" charset="0"/>
              <a:buChar char="•"/>
            </a:pPr>
            <a:r>
              <a:rPr lang="en-US" dirty="0">
                <a:latin typeface="Calibri" pitchFamily="34" charset="0"/>
                <a:cs typeface="Calibri" pitchFamily="34" charset="0"/>
              </a:rPr>
              <a:t>Do you think racism impacts on legal adjudication and the courts, and if so, what actions need to be taken?</a:t>
            </a:r>
          </a:p>
          <a:p>
            <a:pPr marL="535782" indent="-535782">
              <a:buFont typeface="Arial" panose="020B0604020202020204" pitchFamily="34" charset="0"/>
              <a:buChar char="•"/>
            </a:pPr>
            <a:r>
              <a:rPr lang="en-US" dirty="0">
                <a:latin typeface="Calibri" pitchFamily="34" charset="0"/>
                <a:cs typeface="Calibri" pitchFamily="34" charset="0"/>
              </a:rPr>
              <a:t>Are there particular issues connected with racism and gender and access to justice?</a:t>
            </a:r>
          </a:p>
          <a:p>
            <a:endParaRPr lang="en-IE" dirty="0"/>
          </a:p>
        </p:txBody>
      </p:sp>
      <p:sp>
        <p:nvSpPr>
          <p:cNvPr id="2" name="Title 1">
            <a:extLst>
              <a:ext uri="{FF2B5EF4-FFF2-40B4-BE49-F238E27FC236}">
                <a16:creationId xmlns="" xmlns:a16="http://schemas.microsoft.com/office/drawing/2014/main" id="{3C80C04C-BBC8-4895-88CF-A844AD8DD06E}"/>
              </a:ext>
            </a:extLst>
          </p:cNvPr>
          <p:cNvSpPr>
            <a:spLocks noGrp="1"/>
          </p:cNvSpPr>
          <p:nvPr>
            <p:ph type="title"/>
          </p:nvPr>
        </p:nvSpPr>
        <p:spPr/>
        <p:txBody>
          <a:bodyPr/>
          <a:lstStyle/>
          <a:p>
            <a:r>
              <a:rPr lang="en-US" dirty="0" smtClean="0">
                <a:solidFill>
                  <a:srgbClr val="002060"/>
                </a:solidFill>
              </a:rPr>
              <a:t>Theme 1 - Access </a:t>
            </a:r>
            <a:r>
              <a:rPr lang="en-US" dirty="0">
                <a:solidFill>
                  <a:srgbClr val="002060"/>
                </a:solidFill>
              </a:rPr>
              <a:t>to Justice</a:t>
            </a:r>
            <a:endParaRPr lang="en-IE" dirty="0">
              <a:solidFill>
                <a:srgbClr val="002060"/>
              </a:solidFill>
            </a:endParaRPr>
          </a:p>
        </p:txBody>
      </p:sp>
    </p:spTree>
    <p:extLst>
      <p:ext uri="{BB962C8B-B14F-4D97-AF65-F5344CB8AC3E}">
        <p14:creationId xmlns="" xmlns:p14="http://schemas.microsoft.com/office/powerpoint/2010/main" val="32168211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ustom 4">
      <a:dk1>
        <a:sysClr val="windowText" lastClr="000000"/>
      </a:dk1>
      <a:lt1>
        <a:sysClr val="window" lastClr="FFFFFF"/>
      </a:lt1>
      <a:dk2>
        <a:srgbClr val="464646"/>
      </a:dk2>
      <a:lt2>
        <a:srgbClr val="FBE0D1"/>
      </a:lt2>
      <a:accent1>
        <a:srgbClr val="00843C"/>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1626</Words>
  <Application>Microsoft Office PowerPoint</Application>
  <PresentationFormat>Custom</PresentationFormat>
  <Paragraphs>108</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Alegreya Sans SC Black</vt:lpstr>
      <vt:lpstr>Lucida Sans Unicode</vt:lpstr>
      <vt:lpstr>Wingdings 3</vt:lpstr>
      <vt:lpstr>Wingdings</vt:lpstr>
      <vt:lpstr>Verdana</vt:lpstr>
      <vt:lpstr>Wingdings 2</vt:lpstr>
      <vt:lpstr>Office Theme</vt:lpstr>
      <vt:lpstr>Concourse</vt:lpstr>
      <vt:lpstr>Slide 1</vt:lpstr>
      <vt:lpstr>National Action Plan against Racism</vt:lpstr>
      <vt:lpstr>Anti-Racism Committee</vt:lpstr>
      <vt:lpstr>Towards a National Action Plan Against Racism for Ireland Public Consultation 2021 </vt:lpstr>
      <vt:lpstr>Intention</vt:lpstr>
      <vt:lpstr>Interim Recommendations </vt:lpstr>
      <vt:lpstr>Article 4 </vt:lpstr>
      <vt:lpstr>Themes to Consider in Submissions</vt:lpstr>
      <vt:lpstr>Theme 1 - Access to Justice</vt:lpstr>
      <vt:lpstr>Theme 2 - All forms of media and communications, including new technologies</vt:lpstr>
      <vt:lpstr>Theme 3 - Employment, Education, Health, and Accommodation </vt:lpstr>
      <vt:lpstr>Theme 4 - Inclusion and Participation</vt:lpstr>
      <vt:lpstr>General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GCCN | AGM &amp; Plenary - April 2021</dc:title>
  <dc:creator>Community Workers' Co-operative</dc:creator>
  <cp:lastModifiedBy>ppn</cp:lastModifiedBy>
  <cp:revision>13</cp:revision>
  <dcterms:created xsi:type="dcterms:W3CDTF">2006-08-16T00:00:00Z</dcterms:created>
  <dcterms:modified xsi:type="dcterms:W3CDTF">2021-06-02T15:42:12Z</dcterms:modified>
  <dc:identifier>DAEbjk8EPdQ</dc:identifier>
</cp:coreProperties>
</file>