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0"/>
  </p:notesMasterIdLst>
  <p:sldIdLst>
    <p:sldId id="257" r:id="rId7"/>
    <p:sldId id="333" r:id="rId8"/>
    <p:sldId id="327" r:id="rId9"/>
    <p:sldId id="278" r:id="rId10"/>
    <p:sldId id="332" r:id="rId11"/>
    <p:sldId id="279" r:id="rId12"/>
    <p:sldId id="295" r:id="rId13"/>
    <p:sldId id="281" r:id="rId14"/>
    <p:sldId id="309" r:id="rId15"/>
    <p:sldId id="325" r:id="rId16"/>
    <p:sldId id="334" r:id="rId17"/>
    <p:sldId id="302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ver" id="{653569D0-9F24-3143-9D98-96BD0F4DACE5}">
          <p14:sldIdLst>
            <p14:sldId id="257"/>
            <p14:sldId id="333"/>
            <p14:sldId id="327"/>
          </p14:sldIdLst>
        </p14:section>
        <p14:section name="Intro" id="{35D47958-E8C1-8C43-9708-88CCA5149CCE}">
          <p14:sldIdLst>
            <p14:sldId id="278"/>
            <p14:sldId id="332"/>
          </p14:sldIdLst>
        </p14:section>
        <p14:section name="Chapters" id="{149CA4DA-04A8-F34E-A758-0D3316FFE7C3}">
          <p14:sldIdLst>
            <p14:sldId id="279"/>
            <p14:sldId id="295"/>
            <p14:sldId id="281"/>
            <p14:sldId id="309"/>
            <p14:sldId id="325"/>
            <p14:sldId id="334"/>
            <p14:sldId id="302"/>
          </p14:sldIdLst>
        </p14:section>
        <p14:section name="End slides" id="{873CFD13-6CCD-AA44-A1AF-E47F8AE8B1E3}">
          <p14:sldIdLst>
            <p14:sldId id="32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6A"/>
    <a:srgbClr val="FFFFFF"/>
    <a:srgbClr val="3A6361"/>
    <a:srgbClr val="84BA4A"/>
    <a:srgbClr val="EC8700"/>
    <a:srgbClr val="EA8500"/>
    <a:srgbClr val="6F315C"/>
    <a:srgbClr val="9C147B"/>
    <a:srgbClr val="BFAD7B"/>
    <a:srgbClr val="004C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-2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A15E-661A-49AE-A924-089B9BCB13EF}" type="datetimeFigureOut">
              <a:rPr lang="en-IE" smtClean="0"/>
              <a:pPr/>
              <a:t>23/06/2021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C1408-DABA-4417-9824-86B2BA075D3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647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931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8703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9240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256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80409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1408-DABA-4417-9824-86B2BA075D3B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255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20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6A3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3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80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42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EC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45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005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66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B09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23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A82A9-2E50-734E-BC12-26B591ED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80" y="2080574"/>
            <a:ext cx="5922364" cy="1951780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defRPr sz="4200">
                <a:solidFill>
                  <a:srgbClr val="00534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9E485CC4-9C52-7145-B7F9-9AA49B63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2580" y="4208489"/>
            <a:ext cx="5922364" cy="348521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Date | Speaker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F2784E-E4AA-F545-9124-AEB0EECB7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608" b="5313"/>
          <a:stretch/>
        </p:blipFill>
        <p:spPr>
          <a:xfrm>
            <a:off x="0" y="185530"/>
            <a:ext cx="12192000" cy="6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75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468" y="4362002"/>
            <a:ext cx="7380817" cy="128080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09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028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6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D87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61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64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9F2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9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D61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1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9973FCC-E37A-B045-A21F-36A2E6C2A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814196"/>
            <a:ext cx="10515600" cy="4351338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DA53BED-2998-F347-9727-37DD2DE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9" y="804041"/>
            <a:ext cx="10515600" cy="875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BB3DD0-311B-E448-A97A-26D4F0279372}"/>
              </a:ext>
            </a:extLst>
          </p:cNvPr>
          <p:cNvSpPr/>
          <p:nvPr userDrawn="1"/>
        </p:nvSpPr>
        <p:spPr>
          <a:xfrm>
            <a:off x="0" y="-1"/>
            <a:ext cx="12192000" cy="355875"/>
          </a:xfrm>
          <a:prstGeom prst="rect">
            <a:avLst/>
          </a:prstGeom>
          <a:solidFill>
            <a:srgbClr val="83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37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43F913-49DA-8845-B0F9-7F4BB800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9" y="804041"/>
            <a:ext cx="10515600" cy="875217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74540-E36A-0846-A9A7-7DFF70AD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09" y="18141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CCAE08-E0D5-CB42-91CC-C7236416BCD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7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C0BD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C0BD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C0BD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C0BD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C0BD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97BB3803-8D1B-474A-BA66-3BD749AB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/>
              <a:t>Our Rural </a:t>
            </a:r>
            <a:r>
              <a:rPr lang="en-US" sz="4200" dirty="0">
                <a:solidFill>
                  <a:srgbClr val="3A6361"/>
                </a:solidFill>
              </a:rPr>
              <a:t>Future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4200" b="0" dirty="0">
                <a:solidFill>
                  <a:srgbClr val="B09F6A"/>
                </a:solidFill>
              </a:rPr>
              <a:t>Rural </a:t>
            </a:r>
            <a:r>
              <a:rPr lang="en-US" sz="4200" b="0" dirty="0" smtClean="0">
                <a:solidFill>
                  <a:srgbClr val="B09F6A"/>
                </a:solidFill>
              </a:rPr>
              <a:t>Development</a:t>
            </a:r>
            <a:br>
              <a:rPr lang="en-US" sz="4200" b="0" dirty="0" smtClean="0">
                <a:solidFill>
                  <a:srgbClr val="B09F6A"/>
                </a:solidFill>
              </a:rPr>
            </a:br>
            <a:r>
              <a:rPr lang="en-US" sz="4200" b="0" dirty="0" smtClean="0">
                <a:solidFill>
                  <a:srgbClr val="B09F6A"/>
                </a:solidFill>
              </a:rPr>
              <a:t>Policy 2021-2025</a:t>
            </a:r>
            <a:endParaRPr lang="en-US" sz="4200" b="0" dirty="0">
              <a:solidFill>
                <a:srgbClr val="B09F6A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4EA083E5-84C8-864D-B0D5-4CDE2E003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2580" y="4134574"/>
            <a:ext cx="5922364" cy="9644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b="1" dirty="0" smtClean="0">
                <a:solidFill>
                  <a:srgbClr val="00534F"/>
                </a:solidFill>
              </a:rPr>
              <a:t>Gareth Makim, </a:t>
            </a:r>
          </a:p>
          <a:p>
            <a:pPr algn="r"/>
            <a:r>
              <a:rPr lang="en-US" b="1" dirty="0" smtClean="0">
                <a:solidFill>
                  <a:srgbClr val="00534F"/>
                </a:solidFill>
              </a:rPr>
              <a:t>Rural Strategy Unit</a:t>
            </a:r>
          </a:p>
          <a:p>
            <a:pPr algn="r"/>
            <a:r>
              <a:rPr lang="en-US" dirty="0" smtClean="0">
                <a:solidFill>
                  <a:srgbClr val="00534F"/>
                </a:solidFill>
              </a:rPr>
              <a:t>Department of Rural and Community Development</a:t>
            </a:r>
            <a:endParaRPr lang="en-US" dirty="0">
              <a:solidFill>
                <a:srgbClr val="0053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4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8299" y="1344169"/>
            <a:ext cx="10515600" cy="48213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/>
              <a:t>Support rural communities to develop Master Plans to meet the long-term needs of their </a:t>
            </a:r>
            <a:r>
              <a:rPr lang="en-GB" sz="2400" dirty="0" smtClean="0"/>
              <a:t>area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 smtClean="0"/>
              <a:t>Pilot new rural transport initiatives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 smtClean="0"/>
              <a:t>Pilot </a:t>
            </a:r>
            <a:r>
              <a:rPr lang="en-GB" sz="2400" dirty="0"/>
              <a:t>scheme to support </a:t>
            </a:r>
            <a:r>
              <a:rPr lang="en-GB" sz="2400" dirty="0" smtClean="0"/>
              <a:t>use </a:t>
            </a:r>
            <a:r>
              <a:rPr lang="en-GB" sz="2400" dirty="0"/>
              <a:t>of rural pubs as community </a:t>
            </a:r>
            <a:r>
              <a:rPr lang="en-GB" sz="2400" dirty="0" smtClean="0"/>
              <a:t>spaces / local hubs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IE" sz="2400" dirty="0" smtClean="0"/>
              <a:t>Prioritise regional sites for new Government or public agencies</a:t>
            </a:r>
            <a:endParaRPr lang="en-IE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IE" sz="2400" dirty="0" smtClean="0"/>
              <a:t>Develop and implement key Strategic Plans across a range of sectors:	</a:t>
            </a:r>
            <a:endParaRPr lang="en-IE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IE" sz="2200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299" y="603505"/>
            <a:ext cx="10515600" cy="621791"/>
          </a:xfrm>
        </p:spPr>
        <p:txBody>
          <a:bodyPr/>
          <a:lstStyle/>
          <a:p>
            <a:r>
              <a:rPr lang="en-IE" dirty="0" smtClean="0"/>
              <a:t>Other New </a:t>
            </a:r>
            <a:r>
              <a:rPr lang="en-IE" dirty="0"/>
              <a:t>M</a:t>
            </a:r>
            <a:r>
              <a:rPr lang="en-IE" dirty="0" smtClean="0"/>
              <a:t>easures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5974871"/>
              </p:ext>
            </p:extLst>
          </p:nvPr>
        </p:nvGraphicFramePr>
        <p:xfrm>
          <a:off x="1234441" y="5001768"/>
          <a:ext cx="9692640" cy="85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xmlns="" val="4199784609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xmlns="" val="4268265246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xmlns="" val="513233270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Recreation</a:t>
                      </a:r>
                      <a:endParaRPr lang="en-IE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Agri</a:t>
                      </a:r>
                      <a:r>
                        <a:rPr lang="en-IE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-food</a:t>
                      </a:r>
                      <a:endParaRPr lang="en-IE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Islands development</a:t>
                      </a:r>
                      <a:endParaRPr lang="en-IE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6430699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Dark Skies</a:t>
                      </a:r>
                      <a:endParaRPr lang="en-IE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Heritage</a:t>
                      </a:r>
                      <a:endParaRPr lang="en-IE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Apprenticeships</a:t>
                      </a:r>
                      <a:endParaRPr lang="en-IE" sz="2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96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673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8299" y="1679258"/>
            <a:ext cx="10515600" cy="44862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The Policy will be implemented over the next five years</a:t>
            </a:r>
          </a:p>
          <a:p>
            <a:pPr>
              <a:lnSpc>
                <a:spcPct val="120000"/>
              </a:lnSpc>
            </a:pPr>
            <a:r>
              <a:rPr lang="en-IE" sz="2400" dirty="0"/>
              <a:t>Annual Work Programmes and Progress Reports</a:t>
            </a:r>
          </a:p>
          <a:p>
            <a:pPr lvl="1">
              <a:lnSpc>
                <a:spcPct val="120000"/>
              </a:lnSpc>
            </a:pPr>
            <a:r>
              <a:rPr lang="en-IE" sz="2400" dirty="0"/>
              <a:t>2021 Programme – 128 of 152 commitments will be delivered or substantially advanced.</a:t>
            </a:r>
          </a:p>
          <a:p>
            <a:pPr lvl="1">
              <a:lnSpc>
                <a:spcPct val="120000"/>
              </a:lnSpc>
            </a:pPr>
            <a:r>
              <a:rPr lang="en-IE" sz="2400" dirty="0"/>
              <a:t>First Progress Report – end 2021</a:t>
            </a:r>
          </a:p>
          <a:p>
            <a:pPr>
              <a:lnSpc>
                <a:spcPct val="120000"/>
              </a:lnSpc>
            </a:pPr>
            <a:r>
              <a:rPr lang="en-IE" sz="2400" dirty="0" smtClean="0"/>
              <a:t>Ongoing engagement – a living document.</a:t>
            </a:r>
          </a:p>
          <a:p>
            <a:pPr>
              <a:lnSpc>
                <a:spcPct val="120000"/>
              </a:lnSpc>
            </a:pPr>
            <a:r>
              <a:rPr lang="en-IE" sz="2400" dirty="0" smtClean="0"/>
              <a:t>New commitments</a:t>
            </a:r>
          </a:p>
          <a:p>
            <a:pPr>
              <a:lnSpc>
                <a:spcPct val="120000"/>
              </a:lnSpc>
            </a:pPr>
            <a:endParaRPr lang="en-IE" sz="2400" dirty="0" smtClean="0"/>
          </a:p>
          <a:p>
            <a:pPr lvl="1">
              <a:lnSpc>
                <a:spcPct val="120000"/>
              </a:lnSpc>
            </a:pPr>
            <a:endParaRPr lang="en-IE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Delivery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15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5B26F6-27D0-2946-A2F1-6C0BEAAD9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600200"/>
            <a:ext cx="10515600" cy="451321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dirty="0"/>
              <a:t>M</a:t>
            </a:r>
            <a:r>
              <a:rPr lang="en-GB" sz="2400" dirty="0" smtClean="0"/>
              <a:t>ore </a:t>
            </a:r>
            <a:r>
              <a:rPr lang="en-GB" sz="2400" dirty="0"/>
              <a:t>people </a:t>
            </a:r>
            <a:r>
              <a:rPr lang="en-GB" sz="2400" b="1" dirty="0"/>
              <a:t>living </a:t>
            </a:r>
            <a:r>
              <a:rPr lang="en-GB" sz="2400" b="1" dirty="0" smtClean="0"/>
              <a:t>and working </a:t>
            </a:r>
            <a:r>
              <a:rPr lang="en-GB" sz="2400" dirty="0" smtClean="0"/>
              <a:t>in </a:t>
            </a:r>
            <a:r>
              <a:rPr lang="en-GB" sz="2400" dirty="0"/>
              <a:t>rural Ireland </a:t>
            </a:r>
            <a:endParaRPr lang="en-GB" sz="2400" dirty="0" smtClean="0"/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b="1" dirty="0" smtClean="0"/>
              <a:t>Rural </a:t>
            </a:r>
            <a:r>
              <a:rPr lang="en-GB" sz="2400" b="1" dirty="0"/>
              <a:t>towns</a:t>
            </a:r>
            <a:r>
              <a:rPr lang="en-GB" sz="2400" dirty="0"/>
              <a:t> </a:t>
            </a:r>
            <a:r>
              <a:rPr lang="en-GB" sz="2400" dirty="0" smtClean="0"/>
              <a:t>as </a:t>
            </a:r>
            <a:r>
              <a:rPr lang="en-GB" sz="2400" b="1" dirty="0" smtClean="0"/>
              <a:t>vibrant hubs</a:t>
            </a:r>
            <a:r>
              <a:rPr lang="en-GB" sz="2400" dirty="0" smtClean="0"/>
              <a:t> </a:t>
            </a:r>
            <a:r>
              <a:rPr lang="en-GB" sz="2400" dirty="0"/>
              <a:t>for commercial and social </a:t>
            </a:r>
            <a:r>
              <a:rPr lang="en-GB" sz="2400" dirty="0" smtClean="0"/>
              <a:t>activity</a:t>
            </a:r>
            <a:endParaRPr lang="en-GB" sz="2400" dirty="0"/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b="1" dirty="0" smtClean="0"/>
              <a:t>Reduced regional income disparities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dirty="0" smtClean="0"/>
              <a:t>Improved </a:t>
            </a:r>
            <a:r>
              <a:rPr lang="en-GB" sz="2400" b="1" dirty="0" smtClean="0"/>
              <a:t>access to public services</a:t>
            </a:r>
            <a:r>
              <a:rPr lang="en-GB" sz="2400" dirty="0" smtClean="0"/>
              <a:t>, such as transport links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dirty="0"/>
              <a:t>Rural Ireland benefits from the </a:t>
            </a:r>
            <a:r>
              <a:rPr lang="en-GB" sz="2400" b="1" dirty="0"/>
              <a:t>transition to a more sustainable future</a:t>
            </a:r>
            <a:r>
              <a:rPr lang="en-GB" sz="2400" dirty="0"/>
              <a:t>.</a:t>
            </a:r>
          </a:p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GB" sz="2400" dirty="0" smtClean="0"/>
              <a:t>Rural </a:t>
            </a:r>
            <a:r>
              <a:rPr lang="en-GB" sz="2400" dirty="0"/>
              <a:t>communities, and especially </a:t>
            </a:r>
            <a:r>
              <a:rPr lang="en-GB" sz="2400" b="1" dirty="0"/>
              <a:t>young people</a:t>
            </a:r>
            <a:r>
              <a:rPr lang="en-GB" sz="2400" dirty="0"/>
              <a:t>, </a:t>
            </a:r>
            <a:r>
              <a:rPr lang="en-GB" sz="2400" dirty="0" smtClean="0"/>
              <a:t>having </a:t>
            </a:r>
            <a:r>
              <a:rPr lang="en-GB" sz="2400" dirty="0"/>
              <a:t>an active role in </a:t>
            </a:r>
            <a:r>
              <a:rPr lang="en-GB" sz="2400" b="1" dirty="0"/>
              <a:t>shaping </a:t>
            </a:r>
            <a:r>
              <a:rPr lang="en-GB" sz="2400" b="1" dirty="0" smtClean="0"/>
              <a:t>their </a:t>
            </a:r>
            <a:r>
              <a:rPr lang="en-GB" sz="2400" b="1" dirty="0"/>
              <a:t>future</a:t>
            </a:r>
            <a:r>
              <a:rPr lang="en-GB" sz="2400" dirty="0"/>
              <a:t> </a:t>
            </a:r>
            <a:endParaRPr lang="en-IE" sz="2400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DC40C-62EB-F645-9829-1EBE87CE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What difference will </a:t>
            </a:r>
            <a:r>
              <a:rPr lang="en-GB" sz="4000" dirty="0" smtClean="0"/>
              <a:t>it make?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3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1664D-4710-BB4C-A392-A7A46286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0B002E-7604-6A48-955A-C8D7B15D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BCC1F79-334F-0B43-A1DD-ECE3EF66F958}"/>
              </a:ext>
            </a:extLst>
          </p:cNvPr>
          <p:cNvSpPr txBox="1">
            <a:spLocks/>
          </p:cNvSpPr>
          <p:nvPr/>
        </p:nvSpPr>
        <p:spPr>
          <a:xfrm>
            <a:off x="2405591" y="5324167"/>
            <a:ext cx="7380817" cy="1514168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E" sz="6000" dirty="0" smtClean="0">
                <a:solidFill>
                  <a:schemeClr val="bg1"/>
                </a:solidFill>
              </a:rPr>
              <a:t>Thank you</a:t>
            </a:r>
            <a:endParaRPr lang="en-IE" sz="2400" b="0" dirty="0" smtClean="0">
              <a:solidFill>
                <a:schemeClr val="bg1"/>
              </a:solidFill>
            </a:endParaRPr>
          </a:p>
          <a:p>
            <a:pPr algn="ctr"/>
            <a:r>
              <a:rPr lang="en-IE" sz="2400" b="0" dirty="0" smtClean="0">
                <a:solidFill>
                  <a:schemeClr val="bg1"/>
                </a:solidFill>
              </a:rPr>
              <a:t>Rural.Strategy@drcd.gov.ie</a:t>
            </a:r>
          </a:p>
        </p:txBody>
      </p:sp>
    </p:spTree>
    <p:extLst>
      <p:ext uri="{BB962C8B-B14F-4D97-AF65-F5344CB8AC3E}">
        <p14:creationId xmlns:p14="http://schemas.microsoft.com/office/powerpoint/2010/main" xmlns="" val="27640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2" y="555852"/>
            <a:ext cx="10801618" cy="5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52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5 P’s, or dimensions, of Sustainable Development and how they fit together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570" y="1337506"/>
            <a:ext cx="5120803" cy="51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3819" y="674073"/>
            <a:ext cx="8869802" cy="82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9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1143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2286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3429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4572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5715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6858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8001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914400" algn="ctr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50" b="1" i="0" u="none" strike="noStrike" cap="all" spc="257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dirty="0" smtClean="0"/>
              <a:t>New Rural Development Paradigm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9704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71D389-2F4F-9243-AC02-F04CA4A40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172" y="1679257"/>
            <a:ext cx="10515600" cy="420111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E" sz="2000" b="1" dirty="0"/>
              <a:t>W</a:t>
            </a:r>
            <a:r>
              <a:rPr lang="en-IE" sz="2000" b="1" dirty="0" smtClean="0"/>
              <a:t>hole-of-Government </a:t>
            </a:r>
            <a:r>
              <a:rPr lang="en-IE" sz="2000" dirty="0"/>
              <a:t>policy for rural Ireland for the </a:t>
            </a:r>
            <a:r>
              <a:rPr lang="en-IE" sz="2000" b="1" dirty="0"/>
              <a:t>next five </a:t>
            </a:r>
            <a:r>
              <a:rPr lang="en-IE" sz="2000" b="1" dirty="0" smtClean="0"/>
              <a:t>years</a:t>
            </a:r>
          </a:p>
          <a:p>
            <a:pPr>
              <a:lnSpc>
                <a:spcPct val="170000"/>
              </a:lnSpc>
            </a:pPr>
            <a:r>
              <a:rPr lang="en-IE" sz="2000" dirty="0" smtClean="0"/>
              <a:t>Our Rural Future represents an ambitious </a:t>
            </a:r>
            <a:r>
              <a:rPr lang="en-IE" sz="2000" b="1" dirty="0" smtClean="0"/>
              <a:t>new approach </a:t>
            </a:r>
            <a:r>
              <a:rPr lang="en-IE" sz="2000" dirty="0" smtClean="0"/>
              <a:t>to rural development in Ireland</a:t>
            </a:r>
          </a:p>
          <a:p>
            <a:pPr>
              <a:lnSpc>
                <a:spcPct val="170000"/>
              </a:lnSpc>
            </a:pPr>
            <a:r>
              <a:rPr lang="en-GB" sz="2000" dirty="0" smtClean="0"/>
              <a:t>Focuses </a:t>
            </a:r>
            <a:r>
              <a:rPr lang="en-GB" sz="2000" dirty="0"/>
              <a:t>on sustainable </a:t>
            </a:r>
            <a:r>
              <a:rPr lang="en-GB" sz="2000" b="1" dirty="0"/>
              <a:t>economic, social, and environmental </a:t>
            </a:r>
            <a:r>
              <a:rPr lang="en-GB" sz="2000" b="1" dirty="0" smtClean="0"/>
              <a:t>development</a:t>
            </a:r>
          </a:p>
          <a:p>
            <a:pPr>
              <a:lnSpc>
                <a:spcPct val="170000"/>
              </a:lnSpc>
            </a:pPr>
            <a:r>
              <a:rPr lang="en-GB" sz="2000" dirty="0" smtClean="0"/>
              <a:t>Emphasises the </a:t>
            </a:r>
            <a:r>
              <a:rPr lang="en-GB" sz="2000" b="1" dirty="0" smtClean="0"/>
              <a:t>interdependency</a:t>
            </a:r>
            <a:r>
              <a:rPr lang="en-GB" sz="2000" dirty="0" smtClean="0"/>
              <a:t> of rural and urban areas.</a:t>
            </a:r>
            <a:endParaRPr lang="en-GB" sz="2000" dirty="0"/>
          </a:p>
          <a:p>
            <a:pPr>
              <a:lnSpc>
                <a:spcPct val="17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Advocates </a:t>
            </a:r>
            <a:r>
              <a:rPr lang="en-GB" sz="2000" b="1" dirty="0" smtClean="0"/>
              <a:t>an integrated, place-based approach </a:t>
            </a:r>
            <a:r>
              <a:rPr lang="en-GB" sz="2000" dirty="0" smtClean="0"/>
              <a:t>to rural development</a:t>
            </a:r>
          </a:p>
          <a:p>
            <a:pPr>
              <a:lnSpc>
                <a:spcPct val="17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dirty="0" smtClean="0"/>
              <a:t>Aims to </a:t>
            </a:r>
            <a:r>
              <a:rPr lang="en-GB" sz="2000" b="1" dirty="0" smtClean="0"/>
              <a:t>maximise the impact, coherence and effectiveness </a:t>
            </a:r>
            <a:r>
              <a:rPr lang="en-GB" sz="2000" dirty="0" smtClean="0"/>
              <a:t>of investment</a:t>
            </a:r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C9B51FC-E0CB-8A4B-95C1-8C8175B2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72" y="804041"/>
            <a:ext cx="10515600" cy="875217"/>
          </a:xfrm>
        </p:spPr>
        <p:txBody>
          <a:bodyPr>
            <a:noAutofit/>
          </a:bodyPr>
          <a:lstStyle/>
          <a:p>
            <a:r>
              <a:rPr lang="en-IE" dirty="0" smtClean="0"/>
              <a:t>A </a:t>
            </a:r>
            <a:r>
              <a:rPr lang="en-IE" dirty="0"/>
              <a:t>new approach to rural development</a:t>
            </a: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7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7F0B82-0CCE-C54E-B0EF-B411DEE9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Consultation Process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5B26F6-27D0-2946-A2F1-6C0BEAAD9F63}"/>
              </a:ext>
            </a:extLst>
          </p:cNvPr>
          <p:cNvSpPr txBox="1">
            <a:spLocks/>
          </p:cNvSpPr>
          <p:nvPr/>
        </p:nvSpPr>
        <p:spPr>
          <a:xfrm>
            <a:off x="621792" y="1679258"/>
            <a:ext cx="10927079" cy="399395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C0BD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C0BD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C0BD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C0BD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C0BD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Policy development was informed by extensive consultation with rural stakeholders</a:t>
            </a:r>
          </a:p>
          <a:p>
            <a:pPr marL="997200" lvl="2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11 regional consultation with approximately 500 attendees.  </a:t>
            </a:r>
          </a:p>
          <a:p>
            <a:pPr marL="997200" lvl="2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2 workshops with young people on the future of rural Ireland</a:t>
            </a:r>
          </a:p>
          <a:p>
            <a:pPr marL="997200" lvl="2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2 public “town hall” events</a:t>
            </a:r>
          </a:p>
          <a:p>
            <a:pPr marL="997200" lvl="2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An online survey, with over 1,700 responses</a:t>
            </a:r>
          </a:p>
          <a:p>
            <a:pPr marL="997200" lvl="2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dirty="0" smtClean="0"/>
              <a:t>Focus Groups on the implications of COVID-19 for rural areas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E" sz="2200" i="1" dirty="0" smtClean="0"/>
              <a:t>Our Rural Future </a:t>
            </a:r>
            <a:r>
              <a:rPr lang="en-IE" sz="2200" dirty="0" smtClean="0"/>
              <a:t>responds to issues identified by those living/working in rural areas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7807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B19B2-6EF1-7D40-BF1A-B1ED45C55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679258"/>
            <a:ext cx="7503723" cy="4526702"/>
          </a:xfrm>
        </p:spPr>
        <p:txBody>
          <a:bodyPr>
            <a:normAutofit lnSpcReduction="10000"/>
          </a:bodyPr>
          <a:lstStyle/>
          <a:p>
            <a:pPr lvl="0"/>
            <a:r>
              <a:rPr lang="en-IE" sz="2000" dirty="0" smtClean="0"/>
              <a:t>More than </a:t>
            </a:r>
            <a:r>
              <a:rPr lang="en-IE" sz="2000" b="1" dirty="0" smtClean="0"/>
              <a:t>150 commitments </a:t>
            </a:r>
            <a:r>
              <a:rPr lang="en-IE" sz="2000" dirty="0" smtClean="0"/>
              <a:t>across Government</a:t>
            </a:r>
          </a:p>
          <a:p>
            <a:pPr lvl="0"/>
            <a:endParaRPr lang="en-IE" sz="2000" dirty="0"/>
          </a:p>
          <a:p>
            <a:pPr lvl="0"/>
            <a:r>
              <a:rPr lang="en-IE" sz="2000" dirty="0" smtClean="0"/>
              <a:t>Optimising opportunities </a:t>
            </a:r>
            <a:r>
              <a:rPr lang="en-IE" sz="2000" dirty="0"/>
              <a:t>from </a:t>
            </a:r>
            <a:r>
              <a:rPr lang="en-IE" sz="2000" b="1" dirty="0"/>
              <a:t>high speed </a:t>
            </a:r>
            <a:r>
              <a:rPr lang="en-IE" sz="2000" b="1" dirty="0" smtClean="0"/>
              <a:t>broadband</a:t>
            </a:r>
            <a:endParaRPr lang="en-IE" sz="2000" b="1" dirty="0"/>
          </a:p>
          <a:p>
            <a:pPr marL="0" indent="0">
              <a:buNone/>
            </a:pPr>
            <a:r>
              <a:rPr lang="en-IE" sz="2000" dirty="0"/>
              <a:t> </a:t>
            </a:r>
          </a:p>
          <a:p>
            <a:pPr lvl="0"/>
            <a:r>
              <a:rPr lang="en-IE" sz="2000" dirty="0" smtClean="0"/>
              <a:t>Transformational potential of </a:t>
            </a:r>
            <a:r>
              <a:rPr lang="en-IE" sz="2000" b="1" dirty="0" smtClean="0"/>
              <a:t>Remote/Connected Working</a:t>
            </a:r>
            <a:endParaRPr lang="en-IE" sz="2000" b="1" dirty="0"/>
          </a:p>
          <a:p>
            <a:pPr lvl="0"/>
            <a:endParaRPr lang="en-IE" sz="2000" dirty="0" smtClean="0"/>
          </a:p>
          <a:p>
            <a:pPr lvl="0"/>
            <a:r>
              <a:rPr lang="en-IE" sz="2000" b="1" dirty="0" smtClean="0"/>
              <a:t>Supporting Employment and Careers </a:t>
            </a:r>
            <a:r>
              <a:rPr lang="en-IE" sz="2000" dirty="0" smtClean="0"/>
              <a:t>in rural areas</a:t>
            </a:r>
          </a:p>
          <a:p>
            <a:pPr lvl="0"/>
            <a:endParaRPr lang="en-IE" sz="2000" b="1" dirty="0" smtClean="0"/>
          </a:p>
          <a:p>
            <a:pPr lvl="0"/>
            <a:r>
              <a:rPr lang="en-IE" sz="2000" b="1" dirty="0" smtClean="0"/>
              <a:t>Revitalising </a:t>
            </a:r>
            <a:r>
              <a:rPr lang="en-IE" sz="2000" dirty="0" smtClean="0"/>
              <a:t>rural </a:t>
            </a:r>
            <a:r>
              <a:rPr lang="en-IE" sz="2000" dirty="0"/>
              <a:t>towns and </a:t>
            </a:r>
            <a:r>
              <a:rPr lang="en-IE" sz="2000" dirty="0" smtClean="0"/>
              <a:t>villages</a:t>
            </a:r>
            <a:endParaRPr lang="en-IE" sz="2000" dirty="0"/>
          </a:p>
          <a:p>
            <a:pPr marL="0" indent="0">
              <a:buNone/>
            </a:pPr>
            <a:r>
              <a:rPr lang="en-IE" sz="2000" dirty="0"/>
              <a:t> </a:t>
            </a:r>
          </a:p>
          <a:p>
            <a:pPr lvl="0"/>
            <a:r>
              <a:rPr lang="en-IE" sz="2000" dirty="0"/>
              <a:t>Enhancing</a:t>
            </a:r>
            <a:r>
              <a:rPr lang="en-IE" sz="2000" dirty="0" smtClean="0"/>
              <a:t> </a:t>
            </a:r>
            <a:r>
              <a:rPr lang="en-IE" sz="2000" b="1" dirty="0" smtClean="0"/>
              <a:t>participation</a:t>
            </a:r>
            <a:r>
              <a:rPr lang="en-IE" sz="2000" b="1" dirty="0"/>
              <a:t>, leadership and resilience </a:t>
            </a:r>
            <a:r>
              <a:rPr lang="en-IE" sz="2000" dirty="0"/>
              <a:t>of rural </a:t>
            </a:r>
            <a:r>
              <a:rPr lang="en-IE" sz="2000" dirty="0" smtClean="0"/>
              <a:t>communities</a:t>
            </a:r>
          </a:p>
          <a:p>
            <a:pPr marL="0" lv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8B7F19C-CB42-C54F-9402-FCCAAC20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 dirty="0"/>
              <a:t>What does the policy focus on?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55" y="1403685"/>
            <a:ext cx="3019425" cy="24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355" y="4030291"/>
            <a:ext cx="3019425" cy="24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8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B19B2-6EF1-7D40-BF1A-B1ED45C55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534886"/>
            <a:ext cx="8355117" cy="4916018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  <a:p>
            <a:pPr lvl="0">
              <a:lnSpc>
                <a:spcPct val="134000"/>
              </a:lnSpc>
              <a:spcBef>
                <a:spcPts val="1600"/>
              </a:spcBef>
            </a:pPr>
            <a:r>
              <a:rPr lang="en-IE" sz="8000" dirty="0"/>
              <a:t>Enhancing </a:t>
            </a:r>
            <a:r>
              <a:rPr lang="en-IE" sz="8000" b="1" dirty="0"/>
              <a:t>public services</a:t>
            </a:r>
            <a:r>
              <a:rPr lang="en-IE" sz="8000" dirty="0"/>
              <a:t> </a:t>
            </a:r>
            <a:endParaRPr lang="en-IE" sz="8000" dirty="0" smtClean="0"/>
          </a:p>
          <a:p>
            <a:pPr>
              <a:lnSpc>
                <a:spcPct val="134000"/>
              </a:lnSpc>
              <a:spcBef>
                <a:spcPts val="1600"/>
              </a:spcBef>
            </a:pPr>
            <a:r>
              <a:rPr lang="en-IE" sz="8000" dirty="0"/>
              <a:t>Supporting young people, including through a </a:t>
            </a:r>
            <a:r>
              <a:rPr lang="en-IE" sz="8000" b="1" dirty="0"/>
              <a:t>Rural Youth Assembly </a:t>
            </a:r>
            <a:endParaRPr lang="en-IE" sz="8000" dirty="0" smtClean="0"/>
          </a:p>
          <a:p>
            <a:pPr lvl="0">
              <a:lnSpc>
                <a:spcPct val="134000"/>
              </a:lnSpc>
              <a:spcBef>
                <a:spcPts val="1600"/>
              </a:spcBef>
            </a:pPr>
            <a:r>
              <a:rPr lang="en-IE" sz="8000" dirty="0" smtClean="0"/>
              <a:t>Supporting </a:t>
            </a:r>
            <a:r>
              <a:rPr lang="en-IE" sz="8000" dirty="0"/>
              <a:t>a </a:t>
            </a:r>
            <a:r>
              <a:rPr lang="en-IE" sz="8000" b="1" dirty="0"/>
              <a:t>Just Transition </a:t>
            </a:r>
            <a:r>
              <a:rPr lang="en-IE" sz="8000" dirty="0"/>
              <a:t>to a climate neutral </a:t>
            </a:r>
            <a:r>
              <a:rPr lang="en-IE" sz="8000" dirty="0" smtClean="0"/>
              <a:t>society and seizing </a:t>
            </a:r>
            <a:r>
              <a:rPr lang="en-IE" sz="8000" b="1" dirty="0" smtClean="0"/>
              <a:t>new opportunities </a:t>
            </a:r>
            <a:r>
              <a:rPr lang="en-IE" sz="8000" dirty="0" smtClean="0"/>
              <a:t>in the Green and Circular Economies </a:t>
            </a:r>
          </a:p>
          <a:p>
            <a:pPr lvl="0">
              <a:lnSpc>
                <a:spcPct val="134000"/>
              </a:lnSpc>
              <a:spcBef>
                <a:spcPts val="1600"/>
              </a:spcBef>
            </a:pPr>
            <a:r>
              <a:rPr lang="en-IE" sz="8000" dirty="0" smtClean="0">
                <a:solidFill>
                  <a:srgbClr val="000000"/>
                </a:solidFill>
              </a:rPr>
              <a:t>Supporting </a:t>
            </a:r>
            <a:r>
              <a:rPr lang="en-IE" sz="8000" dirty="0">
                <a:solidFill>
                  <a:srgbClr val="000000"/>
                </a:solidFill>
              </a:rPr>
              <a:t>the sustainability of </a:t>
            </a:r>
            <a:r>
              <a:rPr lang="en-IE" sz="8000" b="1" dirty="0">
                <a:solidFill>
                  <a:srgbClr val="000000"/>
                </a:solidFill>
              </a:rPr>
              <a:t>Agriculture, the Marine and </a:t>
            </a:r>
            <a:r>
              <a:rPr lang="en-IE" sz="8000" b="1" dirty="0" smtClean="0">
                <a:solidFill>
                  <a:srgbClr val="000000"/>
                </a:solidFill>
              </a:rPr>
              <a:t>Forestry, </a:t>
            </a:r>
            <a:r>
              <a:rPr lang="en-IE" sz="8000" dirty="0" smtClean="0">
                <a:solidFill>
                  <a:srgbClr val="000000"/>
                </a:solidFill>
              </a:rPr>
              <a:t>attracting more </a:t>
            </a:r>
            <a:r>
              <a:rPr lang="en-IE" sz="8000" b="1" dirty="0" smtClean="0">
                <a:solidFill>
                  <a:srgbClr val="000000"/>
                </a:solidFill>
              </a:rPr>
              <a:t>young/female farmers</a:t>
            </a:r>
          </a:p>
          <a:p>
            <a:pPr lvl="0">
              <a:lnSpc>
                <a:spcPct val="134000"/>
              </a:lnSpc>
              <a:spcBef>
                <a:spcPts val="1600"/>
              </a:spcBef>
            </a:pPr>
            <a:r>
              <a:rPr lang="en-IE" sz="8000" dirty="0" smtClean="0"/>
              <a:t>Ensuring the </a:t>
            </a:r>
            <a:r>
              <a:rPr lang="en-IE" sz="8000" dirty="0"/>
              <a:t>sustainability and viability of </a:t>
            </a:r>
            <a:r>
              <a:rPr lang="en-IE" sz="8000" b="1" dirty="0"/>
              <a:t>island and coastal </a:t>
            </a:r>
            <a:r>
              <a:rPr lang="en-IE" sz="8000" b="1" dirty="0" smtClean="0"/>
              <a:t>communities</a:t>
            </a:r>
          </a:p>
          <a:p>
            <a:pPr lvl="0">
              <a:lnSpc>
                <a:spcPct val="134000"/>
              </a:lnSpc>
              <a:spcBef>
                <a:spcPts val="1600"/>
              </a:spcBef>
            </a:pPr>
            <a:r>
              <a:rPr lang="en-IE" sz="8000" dirty="0" smtClean="0"/>
              <a:t>Nurturing </a:t>
            </a:r>
            <a:r>
              <a:rPr lang="en-IE" sz="8000" dirty="0"/>
              <a:t>our culture and heritage.</a:t>
            </a:r>
          </a:p>
          <a:p>
            <a:pPr lvl="0">
              <a:lnSpc>
                <a:spcPct val="170000"/>
              </a:lnSpc>
              <a:spcBef>
                <a:spcPts val="1200"/>
              </a:spcBef>
            </a:pPr>
            <a:endParaRPr lang="en-IE" sz="2200" b="1" dirty="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1200"/>
              </a:spcBef>
              <a:buNone/>
            </a:pPr>
            <a:endParaRPr lang="en-IE" dirty="0"/>
          </a:p>
          <a:p>
            <a:pPr marL="0" indent="0">
              <a:lnSpc>
                <a:spcPct val="170000"/>
              </a:lnSpc>
              <a:spcBef>
                <a:spcPts val="1200"/>
              </a:spcBef>
              <a:buNone/>
            </a:pPr>
            <a:r>
              <a:rPr lang="en-IE" dirty="0"/>
              <a:t> </a:t>
            </a:r>
          </a:p>
          <a:p>
            <a:pPr marL="0" indent="0">
              <a:lnSpc>
                <a:spcPct val="170000"/>
              </a:lnSpc>
              <a:spcBef>
                <a:spcPts val="1200"/>
              </a:spcBef>
              <a:buNone/>
            </a:pPr>
            <a:r>
              <a:rPr lang="en-IE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8B7F19C-CB42-C54F-9402-FCCAAC20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 dirty="0"/>
              <a:t>What does the policy focus </a:t>
            </a:r>
            <a:r>
              <a:rPr lang="en-IE" sz="4000" dirty="0" smtClean="0"/>
              <a:t>on (cont’d)?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781" y="1814196"/>
            <a:ext cx="2334733" cy="215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768" y="4290904"/>
            <a:ext cx="227675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242C5C-4D12-534A-85E4-6BDD5DC34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299" y="1679258"/>
            <a:ext cx="10846204" cy="4486276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Supports delivery </a:t>
            </a:r>
            <a:r>
              <a:rPr lang="en-IE" sz="2800" dirty="0"/>
              <a:t>of other key Government </a:t>
            </a:r>
            <a:r>
              <a:rPr lang="en-IE" sz="2800" dirty="0" smtClean="0"/>
              <a:t>policies</a:t>
            </a:r>
          </a:p>
          <a:p>
            <a:r>
              <a:rPr lang="en-IE" sz="2800" dirty="0" smtClean="0"/>
              <a:t>Directly supports achievement of UN’s </a:t>
            </a:r>
            <a:r>
              <a:rPr lang="en-IE" sz="2800" dirty="0"/>
              <a:t>Sustainable Development </a:t>
            </a:r>
            <a:r>
              <a:rPr lang="en-IE" sz="2800" dirty="0" smtClean="0"/>
              <a:t>Goals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715587-E34C-C242-8891-55847C2E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Policy Coherence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pic>
        <p:nvPicPr>
          <p:cNvPr id="5" name="Picture 4" descr="https://geolsoc.files.wordpress.com/2018/12/sustainable_development_goal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" t="2226" r="871" b="3118"/>
          <a:stretch/>
        </p:blipFill>
        <p:spPr bwMode="auto">
          <a:xfrm>
            <a:off x="6252364" y="3154681"/>
            <a:ext cx="5057481" cy="298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79" y="3154681"/>
            <a:ext cx="1662858" cy="255182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8517">
            <a:off x="891196" y="3497770"/>
            <a:ext cx="1668427" cy="24878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8007">
            <a:off x="3984280" y="3419158"/>
            <a:ext cx="1791196" cy="257969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764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4E7A8F-D078-D146-987C-679629647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670" y="1200727"/>
            <a:ext cx="11381045" cy="5251588"/>
          </a:xfrm>
        </p:spPr>
        <p:txBody>
          <a:bodyPr>
            <a:noAutofit/>
          </a:bodyPr>
          <a:lstStyle/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b="1" dirty="0" smtClean="0"/>
              <a:t>€</a:t>
            </a:r>
            <a:r>
              <a:rPr lang="en-IE" sz="2400" b="1" dirty="0"/>
              <a:t>2.7 billion in the delivery of high-speed broadband </a:t>
            </a:r>
            <a:r>
              <a:rPr lang="en-IE" sz="2400" dirty="0"/>
              <a:t>to rural </a:t>
            </a:r>
            <a:r>
              <a:rPr lang="en-IE" sz="2400" dirty="0" smtClean="0"/>
              <a:t>areas</a:t>
            </a:r>
            <a:endParaRPr lang="en-IE" sz="2400" dirty="0"/>
          </a:p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b="1" dirty="0"/>
              <a:t>€1 billion under the Rural Regeneration and Development Fund </a:t>
            </a:r>
            <a:r>
              <a:rPr lang="en-IE" sz="2400" dirty="0"/>
              <a:t>to support ambitious projects to regenerate towns and settlements of </a:t>
            </a:r>
            <a:r>
              <a:rPr lang="en-IE" sz="2400" dirty="0" smtClean="0"/>
              <a:t>&lt; 10,000 people</a:t>
            </a:r>
          </a:p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b="1" dirty="0" smtClean="0"/>
              <a:t>€2 billion Urban RDF </a:t>
            </a:r>
            <a:r>
              <a:rPr lang="en-IE" sz="2400" dirty="0" smtClean="0"/>
              <a:t>will support larger rural towns</a:t>
            </a:r>
            <a:endParaRPr lang="en-IE" sz="2400" dirty="0"/>
          </a:p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dirty="0"/>
              <a:t>Up to </a:t>
            </a:r>
            <a:r>
              <a:rPr lang="en-IE" sz="2400" b="1" dirty="0"/>
              <a:t>€100 million </a:t>
            </a:r>
            <a:r>
              <a:rPr lang="en-IE" sz="2400" b="1" dirty="0" smtClean="0"/>
              <a:t>to </a:t>
            </a:r>
            <a:r>
              <a:rPr lang="en-IE" sz="2400" b="1" dirty="0"/>
              <a:t>support a Town Centre First approach</a:t>
            </a:r>
            <a:r>
              <a:rPr lang="en-IE" sz="2400" dirty="0"/>
              <a:t>, including </a:t>
            </a:r>
            <a:r>
              <a:rPr lang="en-IE" sz="2400" dirty="0" smtClean="0"/>
              <a:t>addressing </a:t>
            </a:r>
            <a:r>
              <a:rPr lang="en-IE" sz="2400" dirty="0"/>
              <a:t>vacant properties and encouraging more </a:t>
            </a:r>
            <a:r>
              <a:rPr lang="en-IE" sz="2400" dirty="0" smtClean="0"/>
              <a:t>town centre living</a:t>
            </a:r>
            <a:endParaRPr lang="en-IE" sz="2400" dirty="0"/>
          </a:p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b="1" dirty="0" smtClean="0"/>
              <a:t>€50+ </a:t>
            </a:r>
            <a:r>
              <a:rPr lang="en-IE" sz="2400" b="1" dirty="0"/>
              <a:t>million </a:t>
            </a:r>
            <a:r>
              <a:rPr lang="en-IE" sz="2400" b="1" dirty="0" smtClean="0"/>
              <a:t>invested in walking </a:t>
            </a:r>
            <a:r>
              <a:rPr lang="en-IE" sz="2400" b="1" dirty="0"/>
              <a:t>and cycling </a:t>
            </a:r>
            <a:r>
              <a:rPr lang="en-IE" sz="2400" dirty="0" smtClean="0"/>
              <a:t>infrastructure</a:t>
            </a:r>
          </a:p>
          <a:p>
            <a:pPr marL="803275" lvl="1" indent="-352425">
              <a:lnSpc>
                <a:spcPct val="120000"/>
              </a:lnSpc>
              <a:spcBef>
                <a:spcPts val="1000"/>
              </a:spcBef>
            </a:pPr>
            <a:r>
              <a:rPr lang="en-IE" sz="2400" dirty="0" smtClean="0"/>
              <a:t>Significant investment in </a:t>
            </a:r>
            <a:r>
              <a:rPr lang="en-IE" sz="2400" b="1" dirty="0" smtClean="0"/>
              <a:t>Remote Working infrastructure /</a:t>
            </a:r>
            <a:r>
              <a:rPr lang="en-IE" sz="2400" dirty="0" smtClean="0"/>
              <a:t> National Network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7F0B82-0CCE-C54E-B0EF-B411DEE9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535709"/>
            <a:ext cx="10515600" cy="801493"/>
          </a:xfrm>
        </p:spPr>
        <p:txBody>
          <a:bodyPr>
            <a:noAutofit/>
          </a:bodyPr>
          <a:lstStyle/>
          <a:p>
            <a:r>
              <a:rPr lang="en-IE" dirty="0" smtClean="0"/>
              <a:t>Key investments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4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ur Rural Future">
      <a:dk1>
        <a:srgbClr val="000000"/>
      </a:dk1>
      <a:lt1>
        <a:srgbClr val="FFFFFF"/>
      </a:lt1>
      <a:dk2>
        <a:srgbClr val="47587C"/>
      </a:dk2>
      <a:lt2>
        <a:srgbClr val="F0F2F1"/>
      </a:lt2>
      <a:accent1>
        <a:srgbClr val="D8721B"/>
      </a:accent1>
      <a:accent2>
        <a:srgbClr val="84B740"/>
      </a:accent2>
      <a:accent3>
        <a:srgbClr val="005A97"/>
      </a:accent3>
      <a:accent4>
        <a:srgbClr val="00BED8"/>
      </a:accent4>
      <a:accent5>
        <a:srgbClr val="D31946"/>
      </a:accent5>
      <a:accent6>
        <a:srgbClr val="DAD0D6"/>
      </a:accent6>
      <a:hlink>
        <a:srgbClr val="00BED8"/>
      </a:hlink>
      <a:folHlink>
        <a:srgbClr val="83828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1E940DD283B0E34CA0B0F6CD6718D80B" ma:contentTypeVersion="12" ma:contentTypeDescription="Create a new document for eDocs" ma:contentTypeScope="" ma:versionID="b60565d5092b83c10f8facdb9f254798">
  <xsd:schema xmlns:xsd="http://www.w3.org/2001/XMLSchema" xmlns:xs="http://www.w3.org/2001/XMLSchema" xmlns:p="http://schemas.microsoft.com/office/2006/metadata/properties" xmlns:ns1="http://schemas.microsoft.com/sharepoint/v3" xmlns:ns2="3b010310-c722-4eef-b4ae-71c31c925630" xmlns:ns3="b0a6a570-c18d-4adc-af76-c104d13cdb96" xmlns:ns4="http://schemas.microsoft.com/sharepoint/v4" targetNamespace="http://schemas.microsoft.com/office/2006/metadata/properties" ma:root="true" ma:fieldsID="89aaa6b255796f405f1d8512ba4fe4f6" ns1:_="" ns2:_="" ns3:_="" ns4:_="">
    <xsd:import namespace="http://schemas.microsoft.com/sharepoint/v3"/>
    <xsd:import namespace="3b010310-c722-4eef-b4ae-71c31c925630"/>
    <xsd:import namespace="b0a6a570-c18d-4adc-af76-c104d13cdb9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3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10310-c722-4eef-b4ae-71c31c925630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default="" ma:fieldId="{fbaa881f-c4ae-443f-9fda-fbdd527793df}" ma:taxonomyMulti="true" ma:sspId="05bbd90a-d995-4fc4-8817-8fef755f7e0b" ma:termSetId="e964243f-e861-4ecd-ae5f-941f0a2abb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05bbd90a-d995-4fc4-8817-8fef755f7e0b" ma:termSetId="c306ef50-6ab4-470c-a00b-0c94dc1e66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05bbd90a-d995-4fc4-8817-8fef755f7e0b" ma:termSetId="6375781b-159b-43c0-9138-c5f98db1ab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fieldId="{602c691f-3efa-402d-ab5c-baa8c240a9e7}" ma:taxonomyMulti="true" ma:sspId="05bbd90a-d995-4fc4-8817-8fef755f7e0b" ma:termSetId="e964243f-e861-4ecd-ae5f-941f0a2abbf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6a570-c18d-4adc-af76-c104d13cdb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40fafe-79c4-4eba-acaa-8a7d43aa53df}" ma:internalName="TaxCatchAll" ma:showField="CatchAllData" ma:web="b0a6a570-c18d-4adc-af76-c104d13cdb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eDocument</p:Name>
  <p:Description/>
  <p:Statement/>
  <p:PolicyItems>
    <p:PolicyItem featureId="Microsoft.Office.RecordsManagement.PolicyFeatures.Expiration" staticId="0x0101000BC94875665D404BB1351B53C41FD2C0|151133126" UniqueId="91f00a77-ce76-4556-99c7-b5681ca4a73a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3</number>
                  <property>Modified</property>
                  <propertyId>8c06beca-0777-48f7-91c7-6da68bc07b69</propertyId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FileStatus xmlns="http://schemas.microsoft.com/sharepoint/v3">Live</eDocs_FileStatus>
    <eDocs_FileName xmlns="http://schemas.microsoft.com/sharepoint/v3">RCDCV003-001-2021</eDocs_FileName>
    <_dlc_ExpireDate xmlns="http://schemas.microsoft.com/sharepoint/v3">2021-09-22T14:22:10+00:00</_dlc_ExpireDate>
    <IconOverlay xmlns="http://schemas.microsoft.com/sharepoint/v4" xsi:nil="true"/>
    <_dlc_ExpireDateSaved xmlns="http://schemas.microsoft.com/sharepoint/v3" xsi:nil="true"/>
    <eDocs_SeriesSubSeriesTaxHTField0 xmlns="3b010310-c722-4eef-b4ae-71c31c9256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003</TermName>
          <TermId xmlns="http://schemas.microsoft.com/office/infopath/2007/PartnerControls">b2950dfd-3aca-4072-9438-806bfc3af281</TermId>
        </TermInfo>
      </Terms>
    </eDocs_SeriesSubSeriesTaxHTField0>
    <eDocs_FileTopicsTaxHTField0 xmlns="3b010310-c722-4eef-b4ae-71c31c9256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69de52f0-4635-46fd-ab40-afe2eb3f944d</TermId>
        </TermInfo>
      </Terms>
    </eDocs_FileTopicsTaxHTField0>
    <TaxCatchAll xmlns="b0a6a570-c18d-4adc-af76-c104d13cdb96">
      <Value>5</Value>
      <Value>25</Value>
      <Value>3</Value>
      <Value>4</Value>
    </TaxCatchAll>
    <eDocs_YearTaxHTField0 xmlns="3b010310-c722-4eef-b4ae-71c31c92563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664503d9-f5d4-4c45-bd93-bc238c903dae</TermId>
        </TermInfo>
      </Terms>
    </eDocs_YearTaxHTField0>
    <eDocs_DocumentTopicsTaxHTField0 xmlns="3b010310-c722-4eef-b4ae-71c31c925630">
      <Terms xmlns="http://schemas.microsoft.com/office/infopath/2007/PartnerControls"/>
    </eDocs_DocumentTopicsTaxHTField0>
  </documentManagement>
</p:properties>
</file>

<file path=customXml/itemProps1.xml><?xml version="1.0" encoding="utf-8"?>
<ds:datastoreItem xmlns:ds="http://schemas.openxmlformats.org/officeDocument/2006/customXml" ds:itemID="{679FEFCB-ED6B-4904-AAAD-A11B2336E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010310-c722-4eef-b4ae-71c31c925630"/>
    <ds:schemaRef ds:uri="b0a6a570-c18d-4adc-af76-c104d13cdb9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17159-28CF-47AF-8262-07D95CFEE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0FF9F-3A22-44D7-9918-AB7CAFE1D26B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E0F73FD4-DEA2-49B5-80F1-0170CCCEF2B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9EED338-1FD9-45D7-9222-A3B0B7D620CA}">
  <ds:schemaRefs>
    <ds:schemaRef ds:uri="http://schemas.microsoft.com/office/2006/metadata/properties"/>
    <ds:schemaRef ds:uri="63593bf0-0af4-469b-a17c-9e750d2ef285"/>
    <ds:schemaRef ds:uri="http://schemas.microsoft.com/sharepoint/v3"/>
    <ds:schemaRef ds:uri="e357734d-3e86-4ee3-8f2b-d1b2f26940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4"/>
    <ds:schemaRef ds:uri="http://www.w3.org/XML/1998/namespace"/>
    <ds:schemaRef ds:uri="http://purl.org/dc/dcmitype/"/>
    <ds:schemaRef ds:uri="3b010310-c722-4eef-b4ae-71c31c925630"/>
    <ds:schemaRef ds:uri="b0a6a570-c18d-4adc-af76-c104d13cdb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542</Words>
  <Application>Microsoft Office PowerPoint</Application>
  <PresentationFormat>Custom</PresentationFormat>
  <Paragraphs>89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Our Rural Future Rural Development Policy 2021-2025</vt:lpstr>
      <vt:lpstr>Slide 2</vt:lpstr>
      <vt:lpstr>Slide 3</vt:lpstr>
      <vt:lpstr>A new approach to rural development </vt:lpstr>
      <vt:lpstr>Consultation Process </vt:lpstr>
      <vt:lpstr>What does the policy focus on? </vt:lpstr>
      <vt:lpstr>What does the policy focus on (cont’d)? </vt:lpstr>
      <vt:lpstr>Policy Coherence </vt:lpstr>
      <vt:lpstr>Key investments </vt:lpstr>
      <vt:lpstr>Other New Measures</vt:lpstr>
      <vt:lpstr>Delivery</vt:lpstr>
      <vt:lpstr>What difference will it make?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Ruminska</dc:creator>
  <cp:lastModifiedBy>ppn</cp:lastModifiedBy>
  <cp:revision>101</cp:revision>
  <dcterms:created xsi:type="dcterms:W3CDTF">2021-03-19T09:42:20Z</dcterms:created>
  <dcterms:modified xsi:type="dcterms:W3CDTF">2021-06-23T14:27:48Z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_SecurityClassification">
    <vt:lpwstr>4;#Unclassified|633aad03-fabf-442b-85c7-8209b03da9f6</vt:lpwstr>
  </property>
  <property fmtid="{D5CDD505-2E9C-101B-9397-08002B2CF9AE}" pid="3" name="_dlc_policyId">
    <vt:lpwstr>0x0101000BC94875665D404BB1351B53C41FD2C0|151133126</vt:lpwstr>
  </property>
  <property fmtid="{D5CDD505-2E9C-101B-9397-08002B2CF9AE}" pid="4" name="eDocs_Year">
    <vt:lpwstr>25;#2021|664503d9-f5d4-4c45-bd93-bc238c903dae</vt:lpwstr>
  </property>
  <property fmtid="{D5CDD505-2E9C-101B-9397-08002B2CF9AE}" pid="5" name="ContentTypeId">
    <vt:lpwstr>0x0101000BC94875665D404BB1351B53C41FD2C0001E940DD283B0E34CA0B0F6CD6718D80B</vt:lpwstr>
  </property>
  <property fmtid="{D5CDD505-2E9C-101B-9397-08002B2CF9AE}" pid="6" name="eDocs_SeriesSubSeries">
    <vt:lpwstr>3;#003|b2950dfd-3aca-4072-9438-806bfc3af281</vt:lpwstr>
  </property>
  <property fmtid="{D5CDD505-2E9C-101B-9397-08002B2CF9AE}" pid="7" name="eDocs_FileTopics">
    <vt:lpwstr>5;#Administration|69de52f0-4635-46fd-ab40-afe2eb3f944d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  <property fmtid="{D5CDD505-2E9C-101B-9397-08002B2CF9AE}" pid="9" name="eDocs_DocumentTopics">
    <vt:lpwstr/>
  </property>
  <property fmtid="{D5CDD505-2E9C-101B-9397-08002B2CF9AE}" pid="10" name="eDocs_SecurityClassificationTaxHTField0">
    <vt:lpwstr>Unclassified|633aad03-fabf-442b-85c7-8209b03da9f6</vt:lpwstr>
  </property>
</Properties>
</file>