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50" r:id="rId3"/>
    <p:sldId id="342" r:id="rId4"/>
    <p:sldId id="351" r:id="rId5"/>
    <p:sldId id="344" r:id="rId6"/>
    <p:sldId id="343" r:id="rId7"/>
    <p:sldId id="345" r:id="rId8"/>
    <p:sldId id="347" r:id="rId9"/>
    <p:sldId id="346" r:id="rId10"/>
    <p:sldId id="348" r:id="rId11"/>
    <p:sldId id="349" r:id="rId12"/>
    <p:sldId id="352" r:id="rId13"/>
    <p:sldId id="353" r:id="rId14"/>
    <p:sldId id="354" r:id="rId15"/>
    <p:sldId id="358" r:id="rId16"/>
    <p:sldId id="359" r:id="rId17"/>
    <p:sldId id="360" r:id="rId18"/>
    <p:sldId id="361" r:id="rId19"/>
    <p:sldId id="341" r:id="rId2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839" autoAdjust="0"/>
  </p:normalViewPr>
  <p:slideViewPr>
    <p:cSldViewPr snapToGrid="0">
      <p:cViewPr varScale="1">
        <p:scale>
          <a:sx n="100" d="100"/>
          <a:sy n="100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A89B1-1ECE-48B2-B303-CCD0ED25E630}" type="datetimeFigureOut">
              <a:rPr lang="en-IE" smtClean="0"/>
              <a:t>08/02/2022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4C268-66CD-4E2F-B06C-4FE6D712D0F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013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4C268-66CD-4E2F-B06C-4FE6D712D0FF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9656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14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4C268-66CD-4E2F-B06C-4FE6D712D0F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784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4C268-66CD-4E2F-B06C-4FE6D712D0FF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1020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4C268-66CD-4E2F-B06C-4FE6D712D0FF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8739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4C268-66CD-4E2F-B06C-4FE6D712D0FF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3986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24C268-66CD-4E2F-B06C-4FE6D712D0FF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738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42E74-8376-427F-B615-8401FB0BD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C102EE-3B7A-4A55-A26E-13BAD2B81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605D2-325B-4B31-988C-FE8E9AFC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38E1E-53A9-4046-A30D-8895BCE301CA}" type="datetime1">
              <a:rPr lang="en-IE" smtClean="0"/>
              <a:t>08/02/2022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4D83E-FCB1-462F-AD55-521C4CE1C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E133A-598C-4BB1-8AD0-29EFFDE63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619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BDF2-9E6F-4632-8E58-71DF0C6F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1950E-0590-4B86-A720-3A9C9D353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BF30C-6D55-4F20-A400-D3A732CAC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3EBC-FE79-470E-B4B5-1144219D6267}" type="datetime1">
              <a:rPr lang="en-IE" smtClean="0"/>
              <a:t>08/02/2022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1268D-EE01-4901-B655-8A302E04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97886-F4FC-44C9-B05F-809C2000D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872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733955-F928-4206-8344-06F7665C38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6808C-B425-442F-9002-45DBD2136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10FE0-A8F8-49D2-B8E0-638A38CD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99EF4-A8C6-4D28-91E6-1B7917B40B5F}" type="datetime1">
              <a:rPr lang="en-IE" smtClean="0"/>
              <a:t>08/02/2022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CE328-5311-4273-BA43-3FD28BE02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09851" y="6356350"/>
            <a:ext cx="4443549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B9CC-F946-48C8-A4E5-2F15995B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645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EA28E-117F-4243-BD57-8789A148D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A5B9C-6747-4357-B4A1-447845946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63F1F-915F-43A2-9BD3-9E11FE43C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C93B-9291-4BFB-8EDC-71A13EAAFAE8}" type="datetime1">
              <a:rPr lang="en-IE" smtClean="0"/>
              <a:t>08/02/2022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318EE-BD88-4109-A973-24DE1B34A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0480" y="6356350"/>
            <a:ext cx="4312920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CA582-3BB0-4023-85B0-DF0D0E13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52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AAB0-E872-4563-8270-12DC51781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445B4A-AEDC-4865-AB11-BAD9F3772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F41F4-308D-4407-A2F7-A656D1F15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3B56-A697-4E9B-BD66-463937078ABD}" type="datetime1">
              <a:rPr lang="en-IE" smtClean="0"/>
              <a:t>08/02/2022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5CD9D-1748-4BA7-926E-76A84795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821C7-C94D-44F5-84E2-67C732A4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072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BE674-1090-4EBE-9FF1-0DBF48BED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A576A-7508-4342-B3AB-60BC9F523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C2550-2FC4-417F-A37A-FDAD52E0E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C995F-84A4-4910-B0DD-0CD41E61D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6F4A9-439B-43C5-965B-FA27C39FABC4}" type="datetime1">
              <a:rPr lang="en-IE" smtClean="0"/>
              <a:t>08/02/2022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23153-AADE-4B3D-8A23-2F27EBC7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3300C-D036-49BA-A45C-367C481A2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537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62C1-CB6B-4EC8-89FE-0814C6DE7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8027E-E4CE-43A4-A944-BA60062F2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A4580-8BE9-42B2-8899-F85561756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5D654D-ABC4-466A-8801-1CD9C83892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5ED1A-CC8B-4587-B010-537EA8BE4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4848E-B8E8-4FF0-8B81-0B799A813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82FF-5B9A-4124-B82A-E1FEA544E728}" type="datetime1">
              <a:rPr lang="en-IE" smtClean="0"/>
              <a:t>08/02/2022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A20EB8-DFE7-4F1E-96AF-BA7C9FA9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9040" y="6356350"/>
            <a:ext cx="4404360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AB89C-531F-4295-A1A0-5BC4B611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855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56FC7-D47F-4D03-B2AE-ADCD0DC0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20DBA-7D3F-41DC-8BCF-EF8649EAA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4345C-2554-4277-B2DA-E5310CE453FB}" type="datetime1">
              <a:rPr lang="en-IE" smtClean="0"/>
              <a:t>08/02/2022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2CA52D-8AD1-4374-B3CC-DD8831D8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96789" y="6356350"/>
            <a:ext cx="4456611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D8F413-3564-4923-8ED0-5EDC9765F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553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B1D34A-CB71-465E-B848-68B53980D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132C-0A47-4426-9C3B-9337C282CCA6}" type="datetime1">
              <a:rPr lang="en-IE" smtClean="0"/>
              <a:t>08/02/2022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2E166B-046B-4C89-8093-1172180C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5166" y="6356350"/>
            <a:ext cx="4378234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62879-AFD0-41B8-A1D0-D829AB28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672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BCB36-4A60-486B-83E7-2B2C6968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C69C0-4462-41BA-BE52-58FCE82FA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315397-D736-44BD-A34F-FAEBFCC0B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3A04E-3A2B-4C01-AB20-74B7561C5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3FB5-C22A-4BC2-8019-C04BBE5918A1}" type="datetime1">
              <a:rPr lang="en-IE" smtClean="0"/>
              <a:t>08/02/2022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96D3B6-F30B-49C6-B8AE-0CED0D13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2103" y="6356350"/>
            <a:ext cx="4391297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D3726-8A00-4ED9-BCD3-2B4C47CCC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521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D6FF2-B62D-49AA-8EFA-A34D04932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B9DB04-1722-44C4-9115-9F93F98B81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51E36-16AD-4A60-B668-D51EBA56D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32797-6E6A-443E-ACD8-BB30C66DB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963DB-CFE4-4EEE-9AB8-E2EB310D28BA}" type="datetime1">
              <a:rPr lang="en-IE" smtClean="0"/>
              <a:t>08/02/2022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F944A-3365-4ED3-9629-5D42DAF38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3726" y="6356350"/>
            <a:ext cx="4469674" cy="365125"/>
          </a:xfrm>
        </p:spPr>
        <p:txBody>
          <a:bodyPr/>
          <a:lstStyle/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89178-278A-4BA4-ACA7-498912923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145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22E50B-7551-47F9-B9C3-B1E90ADAF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E75A5-6EC0-4485-BD98-25DFE951F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DE36F-F2AE-45F4-AE66-8FC7FE46B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EC7B3-F4A4-4A1B-8A89-F6A36FDB3600}" type="datetime1">
              <a:rPr lang="en-IE" smtClean="0"/>
              <a:t>08/02/2022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08DD0-70F6-4C85-B083-8EE6194B9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5977" y="6356350"/>
            <a:ext cx="44174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© Social Justice Ireland   </a:t>
            </a:r>
          </a:p>
          <a:p>
            <a:r>
              <a:rPr lang="fr-FR" dirty="0"/>
              <a:t>W: www.socialjustice.ie   T: @</a:t>
            </a:r>
            <a:r>
              <a:rPr lang="fr-FR" dirty="0" err="1"/>
              <a:t>SocialJusticeI</a:t>
            </a:r>
            <a:r>
              <a:rPr lang="fr-FR" dirty="0"/>
              <a:t>  F: fb.me/</a:t>
            </a:r>
            <a:r>
              <a:rPr lang="fr-FR" dirty="0" err="1"/>
              <a:t>SocialJusticeI</a:t>
            </a:r>
            <a:r>
              <a:rPr lang="fr-FR" dirty="0"/>
              <a:t> 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73FA6-8B09-4BB1-B640-D95DD7ABA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FB0F-AD31-4BA0-B366-544884E652D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07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BF460-B072-4A12-AC06-BF02E88FB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5342" y="939133"/>
            <a:ext cx="5796577" cy="3708895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4400" dirty="0"/>
              <a:t>Engaging and Representation</a:t>
            </a:r>
            <a:br>
              <a:rPr lang="en-IE" sz="4400" dirty="0"/>
            </a:br>
            <a:endParaRPr lang="en-IE" sz="32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70793-904E-4912-BF83-F03272370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6044" y="4504764"/>
            <a:ext cx="3377184" cy="1645921"/>
          </a:xfrm>
          <a:noFill/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IE" sz="2000" dirty="0"/>
              <a:t>Colette Bennett</a:t>
            </a:r>
          </a:p>
          <a:p>
            <a:pPr algn="l">
              <a:spcBef>
                <a:spcPts val="0"/>
              </a:spcBef>
            </a:pPr>
            <a:r>
              <a:rPr lang="en-IE" sz="2000" dirty="0"/>
              <a:t>Economic and Social Analyst</a:t>
            </a:r>
          </a:p>
          <a:p>
            <a:pPr algn="l">
              <a:spcBef>
                <a:spcPts val="0"/>
              </a:spcBef>
            </a:pPr>
            <a:r>
              <a:rPr lang="en-IE" sz="2000" i="1" dirty="0"/>
              <a:t>Social Justice Ireland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61B5FC3-619B-44BA-AB6C-FB1705F2BB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" r="2" b="2"/>
          <a:stretch/>
        </p:blipFill>
        <p:spPr>
          <a:xfrm>
            <a:off x="1696278" y="2231487"/>
            <a:ext cx="2631332" cy="239502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6B71E-7A86-48E1-8D85-29103E70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34636" y="6492875"/>
            <a:ext cx="4657364" cy="365125"/>
          </a:xfrm>
        </p:spPr>
        <p:txBody>
          <a:bodyPr/>
          <a:lstStyle/>
          <a:p>
            <a:r>
              <a:rPr lang="en-GB" b="1" dirty="0"/>
              <a:t>© Social Justice Ireland  </a:t>
            </a:r>
          </a:p>
          <a:p>
            <a:r>
              <a:rPr lang="en-GB" b="1" dirty="0"/>
              <a:t>W: www.socialjustice.ie   T: @</a:t>
            </a:r>
            <a:r>
              <a:rPr lang="en-GB" b="1" dirty="0" err="1"/>
              <a:t>SocialJusticeI</a:t>
            </a:r>
            <a:r>
              <a:rPr lang="en-GB" b="1" dirty="0"/>
              <a:t>  F: fb.me/</a:t>
            </a:r>
            <a:r>
              <a:rPr lang="en-GB" b="1" dirty="0" err="1"/>
              <a:t>SocialJusticeI</a:t>
            </a:r>
            <a:r>
              <a:rPr lang="en-GB" b="1" dirty="0"/>
              <a:t> 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3828988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B29CE-0359-4D2F-BF9A-B47CC286E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  <p:sp>
        <p:nvSpPr>
          <p:cNvPr id="113" name="PlaceHolder 1">
            <a:extLst>
              <a:ext uri="{FF2B5EF4-FFF2-40B4-BE49-F238E27FC236}">
                <a16:creationId xmlns:a16="http://schemas.microsoft.com/office/drawing/2014/main" id="{574DF00F-2250-4D2C-BA11-2A648CD17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3800" cy="132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Effective Representation = Making Connections</a:t>
            </a:r>
            <a:endParaRPr lang="en-IE" sz="4400" b="0" strike="noStrike" spc="-1" dirty="0">
              <a:latin typeface="Arial"/>
            </a:endParaRPr>
          </a:p>
        </p:txBody>
      </p:sp>
      <p:sp>
        <p:nvSpPr>
          <p:cNvPr id="114" name="PlaceHolder 2">
            <a:extLst>
              <a:ext uri="{FF2B5EF4-FFF2-40B4-BE49-F238E27FC236}">
                <a16:creationId xmlns:a16="http://schemas.microsoft.com/office/drawing/2014/main" id="{E8231AEF-1BE8-4364-8C59-E895754FFFB9}"/>
              </a:ext>
            </a:extLst>
          </p:cNvPr>
          <p:cNvSpPr txBox="1">
            <a:spLocks/>
          </p:cNvSpPr>
          <p:nvPr/>
        </p:nvSpPr>
        <p:spPr>
          <a:xfrm>
            <a:off x="729720" y="1800000"/>
            <a:ext cx="4310280" cy="4349520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rmAutofit fontScale="53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800" b="1" spc="-1" dirty="0">
                <a:solidFill>
                  <a:srgbClr val="000000"/>
                </a:solidFill>
                <a:latin typeface="Calibri"/>
              </a:rPr>
              <a:t>Committee / Board</a:t>
            </a:r>
            <a:endParaRPr lang="en-IE" sz="28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IE" sz="2400" spc="-1" dirty="0">
                <a:solidFill>
                  <a:srgbClr val="000000"/>
                </a:solidFill>
                <a:latin typeface="Calibri"/>
              </a:rPr>
              <a:t>LCDC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Environment and Infrastructure 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IE" sz="2400" spc="-1" dirty="0">
                <a:solidFill>
                  <a:srgbClr val="000000"/>
                </a:solidFill>
                <a:latin typeface="Calibri"/>
              </a:rPr>
              <a:t>Planning, Community, Economic Development, Arts &amp; Culture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Climate Change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Housing and Corporate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Joint Policing Committee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 err="1">
                <a:solidFill>
                  <a:srgbClr val="000000"/>
                </a:solidFill>
                <a:latin typeface="Calibri"/>
              </a:rPr>
              <a:t>Sligo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 Sports &amp; Recreation Partnership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Disability Consultative Committee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North West Fisheries LAG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Heritage Forum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Place Names Committee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 err="1">
                <a:solidFill>
                  <a:srgbClr val="000000"/>
                </a:solidFill>
                <a:latin typeface="Calibri"/>
              </a:rPr>
              <a:t>Sligo</a:t>
            </a:r>
            <a:r>
              <a:rPr lang="en-US" sz="2400" spc="-1" dirty="0">
                <a:solidFill>
                  <a:srgbClr val="000000"/>
                </a:solidFill>
                <a:latin typeface="Calibri"/>
              </a:rPr>
              <a:t> Leader Partnership Company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Public Arts Steering Committee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Independent Evaluation Committee</a:t>
            </a: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4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400" spc="-1" dirty="0">
              <a:latin typeface="Arial"/>
            </a:endParaRPr>
          </a:p>
        </p:txBody>
      </p:sp>
      <p:sp>
        <p:nvSpPr>
          <p:cNvPr id="115" name="PlaceHolder 3">
            <a:extLst>
              <a:ext uri="{FF2B5EF4-FFF2-40B4-BE49-F238E27FC236}">
                <a16:creationId xmlns:a16="http://schemas.microsoft.com/office/drawing/2014/main" id="{85405CBE-FFFE-4289-800A-50AB25B3F253}"/>
              </a:ext>
            </a:extLst>
          </p:cNvPr>
          <p:cNvSpPr txBox="1">
            <a:spLocks/>
          </p:cNvSpPr>
          <p:nvPr/>
        </p:nvSpPr>
        <p:spPr>
          <a:xfrm>
            <a:off x="6172200" y="1116000"/>
            <a:ext cx="5390640" cy="5482024"/>
          </a:xfrm>
          <a:prstGeom prst="rect">
            <a:avLst/>
          </a:prstGeom>
          <a:noFill/>
          <a:ln w="0">
            <a:noFill/>
          </a:ln>
        </p:spPr>
        <p:txBody>
          <a:bodyPr vert="horz" lIns="0" tIns="0" rIns="0" bIns="0" rtlCol="0" anchor="t">
            <a:normAutofit fontScale="7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800" b="1" spc="-1" dirty="0">
                <a:solidFill>
                  <a:srgbClr val="000000"/>
                </a:solidFill>
                <a:latin typeface="Calibri"/>
              </a:rPr>
              <a:t>Area of Interest / Concern / Issue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Local Area Development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Civic Engagement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Planning and Infrastructure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Environmental Protection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Heritage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Tourism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Community Safety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Community Support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Vulnerable Groups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Local Economy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Rural Development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Housing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Recreation / Sports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Education and Training</a:t>
            </a:r>
            <a:endParaRPr lang="en-IE" sz="2800" spc="-1" dirty="0">
              <a:latin typeface="Arial"/>
            </a:endParaRPr>
          </a:p>
          <a:p>
            <a:pPr marL="228600" indent="-228600"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en-IE" sz="2800" spc="-1" dirty="0">
                <a:solidFill>
                  <a:srgbClr val="000000"/>
                </a:solidFill>
                <a:latin typeface="Calibri"/>
              </a:rPr>
              <a:t>LA Budget</a:t>
            </a:r>
            <a:endParaRPr lang="en-IE" sz="28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8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8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800" spc="-1" dirty="0">
              <a:latin typeface="Arial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IE" sz="2800" spc="-1" dirty="0">
              <a:latin typeface="Arial"/>
            </a:endParaRPr>
          </a:p>
        </p:txBody>
      </p:sp>
      <p:sp>
        <p:nvSpPr>
          <p:cNvPr id="116" name="PlaceHolder 4">
            <a:extLst>
              <a:ext uri="{FF2B5EF4-FFF2-40B4-BE49-F238E27FC236}">
                <a16:creationId xmlns:a16="http://schemas.microsoft.com/office/drawing/2014/main" id="{F5F41F79-2CE9-4747-BAA0-9C94C541FEF5}"/>
              </a:ext>
            </a:extLst>
          </p:cNvPr>
          <p:cNvSpPr txBox="1">
            <a:spLocks/>
          </p:cNvSpPr>
          <p:nvPr/>
        </p:nvSpPr>
        <p:spPr>
          <a:xfrm>
            <a:off x="3581280" y="6356520"/>
            <a:ext cx="4570200" cy="363240"/>
          </a:xfrm>
          <a:prstGeom prst="rect">
            <a:avLst/>
          </a:prstGeom>
          <a:noFill/>
          <a:ln w="0">
            <a:noFill/>
          </a:ln>
        </p:spPr>
        <p:txBody>
          <a:bodyPr vert="horz" lIns="90000" tIns="45000" rIns="90000" bIns="45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FR" sz="1200" spc="-1" dirty="0">
                <a:solidFill>
                  <a:srgbClr val="8B8B8B"/>
                </a:solidFill>
                <a:latin typeface="Calibri"/>
              </a:rPr>
              <a:t>© Social Justice Ireland   </a:t>
            </a:r>
            <a:endParaRPr lang="en-IE" sz="1200" spc="-1" dirty="0"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1200" spc="-1" dirty="0">
                <a:solidFill>
                  <a:srgbClr val="8B8B8B"/>
                </a:solidFill>
                <a:latin typeface="Calibri"/>
              </a:rPr>
              <a:t>W: www.socialjustice.ie   T: @</a:t>
            </a:r>
            <a:r>
              <a:rPr lang="fr-FR" sz="1200" spc="-1" dirty="0" err="1">
                <a:solidFill>
                  <a:srgbClr val="8B8B8B"/>
                </a:solidFill>
                <a:latin typeface="Calibri"/>
              </a:rPr>
              <a:t>SocialJusticeI</a:t>
            </a:r>
            <a:r>
              <a:rPr lang="fr-FR" sz="1200" spc="-1" dirty="0">
                <a:solidFill>
                  <a:srgbClr val="8B8B8B"/>
                </a:solidFill>
                <a:latin typeface="Calibri"/>
              </a:rPr>
              <a:t>  F: fb.me/</a:t>
            </a:r>
            <a:r>
              <a:rPr lang="fr-FR" sz="1200" spc="-1" dirty="0" err="1">
                <a:solidFill>
                  <a:srgbClr val="8B8B8B"/>
                </a:solidFill>
                <a:latin typeface="Calibri"/>
              </a:rPr>
              <a:t>SocialJusticeI</a:t>
            </a:r>
            <a:r>
              <a:rPr lang="fr-FR" sz="1200" spc="-1" dirty="0">
                <a:solidFill>
                  <a:srgbClr val="8B8B8B"/>
                </a:solidFill>
                <a:latin typeface="Calibri"/>
              </a:rPr>
              <a:t> </a:t>
            </a:r>
            <a:endParaRPr lang="en-IE" sz="1200" spc="-1" dirty="0">
              <a:latin typeface="Times New Roman"/>
            </a:endParaRPr>
          </a:p>
        </p:txBody>
      </p:sp>
      <p:sp>
        <p:nvSpPr>
          <p:cNvPr id="117" name="Straight Arrow Connector 11">
            <a:extLst>
              <a:ext uri="{FF2B5EF4-FFF2-40B4-BE49-F238E27FC236}">
                <a16:creationId xmlns:a16="http://schemas.microsoft.com/office/drawing/2014/main" id="{80ABF35A-9365-4290-96E7-E1543441761F}"/>
              </a:ext>
            </a:extLst>
          </p:cNvPr>
          <p:cNvSpPr/>
          <p:nvPr/>
        </p:nvSpPr>
        <p:spPr>
          <a:xfrm flipV="1">
            <a:off x="1680840" y="1488600"/>
            <a:ext cx="4637520" cy="777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Straight Arrow Connector 13">
            <a:extLst>
              <a:ext uri="{FF2B5EF4-FFF2-40B4-BE49-F238E27FC236}">
                <a16:creationId xmlns:a16="http://schemas.microsoft.com/office/drawing/2014/main" id="{10CA9011-653A-49DB-98F2-14CC62BAB453}"/>
              </a:ext>
            </a:extLst>
          </p:cNvPr>
          <p:cNvSpPr/>
          <p:nvPr/>
        </p:nvSpPr>
        <p:spPr>
          <a:xfrm flipV="1">
            <a:off x="1627200" y="1821600"/>
            <a:ext cx="4664160" cy="485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Straight Arrow Connector 15">
            <a:extLst>
              <a:ext uri="{FF2B5EF4-FFF2-40B4-BE49-F238E27FC236}">
                <a16:creationId xmlns:a16="http://schemas.microsoft.com/office/drawing/2014/main" id="{6CF92A3D-2FAA-4D94-8559-9A8D9928EFA0}"/>
              </a:ext>
            </a:extLst>
          </p:cNvPr>
          <p:cNvSpPr/>
          <p:nvPr/>
        </p:nvSpPr>
        <p:spPr>
          <a:xfrm flipV="1">
            <a:off x="1680840" y="2147400"/>
            <a:ext cx="4637520" cy="119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Straight Arrow Connector 17">
            <a:extLst>
              <a:ext uri="{FF2B5EF4-FFF2-40B4-BE49-F238E27FC236}">
                <a16:creationId xmlns:a16="http://schemas.microsoft.com/office/drawing/2014/main" id="{7F498734-DCB7-4943-9108-DF2FE7EF6505}"/>
              </a:ext>
            </a:extLst>
          </p:cNvPr>
          <p:cNvSpPr/>
          <p:nvPr/>
        </p:nvSpPr>
        <p:spPr>
          <a:xfrm>
            <a:off x="1627200" y="2272680"/>
            <a:ext cx="4691160" cy="226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Straight Arrow Connector 19">
            <a:extLst>
              <a:ext uri="{FF2B5EF4-FFF2-40B4-BE49-F238E27FC236}">
                <a16:creationId xmlns:a16="http://schemas.microsoft.com/office/drawing/2014/main" id="{B9C137C8-DBF3-4C89-817E-2A9B021453DC}"/>
              </a:ext>
            </a:extLst>
          </p:cNvPr>
          <p:cNvSpPr/>
          <p:nvPr/>
        </p:nvSpPr>
        <p:spPr>
          <a:xfrm>
            <a:off x="1680840" y="2272680"/>
            <a:ext cx="4637520" cy="536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Straight Arrow Connector 21">
            <a:extLst>
              <a:ext uri="{FF2B5EF4-FFF2-40B4-BE49-F238E27FC236}">
                <a16:creationId xmlns:a16="http://schemas.microsoft.com/office/drawing/2014/main" id="{F0C0CC14-0E6C-49F5-B273-84E5761AFD6B}"/>
              </a:ext>
            </a:extLst>
          </p:cNvPr>
          <p:cNvSpPr/>
          <p:nvPr/>
        </p:nvSpPr>
        <p:spPr>
          <a:xfrm>
            <a:off x="1680840" y="2272680"/>
            <a:ext cx="4637520" cy="1154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Straight Arrow Connector 23">
            <a:extLst>
              <a:ext uri="{FF2B5EF4-FFF2-40B4-BE49-F238E27FC236}">
                <a16:creationId xmlns:a16="http://schemas.microsoft.com/office/drawing/2014/main" id="{8C87F969-D5AF-475B-B8EB-D4C4995C4ACD}"/>
              </a:ext>
            </a:extLst>
          </p:cNvPr>
          <p:cNvSpPr/>
          <p:nvPr/>
        </p:nvSpPr>
        <p:spPr>
          <a:xfrm>
            <a:off x="1680840" y="2272680"/>
            <a:ext cx="4637520" cy="1490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Straight Arrow Connector 25">
            <a:extLst>
              <a:ext uri="{FF2B5EF4-FFF2-40B4-BE49-F238E27FC236}">
                <a16:creationId xmlns:a16="http://schemas.microsoft.com/office/drawing/2014/main" id="{45F298ED-BAAC-4573-A4E4-47630EB441CE}"/>
              </a:ext>
            </a:extLst>
          </p:cNvPr>
          <p:cNvSpPr/>
          <p:nvPr/>
        </p:nvSpPr>
        <p:spPr>
          <a:xfrm>
            <a:off x="1775160" y="2272680"/>
            <a:ext cx="4650840" cy="1867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Straight Arrow Connector 27">
            <a:extLst>
              <a:ext uri="{FF2B5EF4-FFF2-40B4-BE49-F238E27FC236}">
                <a16:creationId xmlns:a16="http://schemas.microsoft.com/office/drawing/2014/main" id="{03808DF8-A36F-4133-B80F-CD463DB35524}"/>
              </a:ext>
            </a:extLst>
          </p:cNvPr>
          <p:cNvSpPr/>
          <p:nvPr/>
        </p:nvSpPr>
        <p:spPr>
          <a:xfrm>
            <a:off x="1680840" y="2272680"/>
            <a:ext cx="4637520" cy="2122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Straight Arrow Connector 29">
            <a:extLst>
              <a:ext uri="{FF2B5EF4-FFF2-40B4-BE49-F238E27FC236}">
                <a16:creationId xmlns:a16="http://schemas.microsoft.com/office/drawing/2014/main" id="{4C8F3D58-CFEF-494E-BA39-04BF984A663D}"/>
              </a:ext>
            </a:extLst>
          </p:cNvPr>
          <p:cNvSpPr/>
          <p:nvPr/>
        </p:nvSpPr>
        <p:spPr>
          <a:xfrm>
            <a:off x="1775160" y="2272680"/>
            <a:ext cx="4543200" cy="248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Straight Arrow Connector 31">
            <a:extLst>
              <a:ext uri="{FF2B5EF4-FFF2-40B4-BE49-F238E27FC236}">
                <a16:creationId xmlns:a16="http://schemas.microsoft.com/office/drawing/2014/main" id="{8FBCD188-0ABD-4C6A-9ABB-D8BA3A627F45}"/>
              </a:ext>
            </a:extLst>
          </p:cNvPr>
          <p:cNvSpPr/>
          <p:nvPr/>
        </p:nvSpPr>
        <p:spPr>
          <a:xfrm>
            <a:off x="2294640" y="2958120"/>
            <a:ext cx="4543200" cy="2781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Straight Arrow Connector 33">
            <a:extLst>
              <a:ext uri="{FF2B5EF4-FFF2-40B4-BE49-F238E27FC236}">
                <a16:creationId xmlns:a16="http://schemas.microsoft.com/office/drawing/2014/main" id="{8499A175-168B-4591-A218-C48C4695F094}"/>
              </a:ext>
            </a:extLst>
          </p:cNvPr>
          <p:cNvSpPr/>
          <p:nvPr/>
        </p:nvSpPr>
        <p:spPr>
          <a:xfrm>
            <a:off x="1775160" y="2313000"/>
            <a:ext cx="4543200" cy="3050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Straight Arrow Connector 35">
            <a:extLst>
              <a:ext uri="{FF2B5EF4-FFF2-40B4-BE49-F238E27FC236}">
                <a16:creationId xmlns:a16="http://schemas.microsoft.com/office/drawing/2014/main" id="{225A47DC-A7EE-4FB9-B9D9-F5B46CDD5DDF}"/>
              </a:ext>
            </a:extLst>
          </p:cNvPr>
          <p:cNvSpPr/>
          <p:nvPr/>
        </p:nvSpPr>
        <p:spPr>
          <a:xfrm>
            <a:off x="1775160" y="2151360"/>
            <a:ext cx="4597200" cy="3588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Straight Arrow Connector 37">
            <a:extLst>
              <a:ext uri="{FF2B5EF4-FFF2-40B4-BE49-F238E27FC236}">
                <a16:creationId xmlns:a16="http://schemas.microsoft.com/office/drawing/2014/main" id="{7D87A06B-DF98-411B-A99C-C5B9CE020D7B}"/>
              </a:ext>
            </a:extLst>
          </p:cNvPr>
          <p:cNvSpPr/>
          <p:nvPr/>
        </p:nvSpPr>
        <p:spPr>
          <a:xfrm>
            <a:off x="1775160" y="2151360"/>
            <a:ext cx="4543200" cy="3830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Straight Arrow Connector 39">
            <a:extLst>
              <a:ext uri="{FF2B5EF4-FFF2-40B4-BE49-F238E27FC236}">
                <a16:creationId xmlns:a16="http://schemas.microsoft.com/office/drawing/2014/main" id="{2C5CBAA5-7B01-4FA9-BC7D-013EC29FBEBC}"/>
              </a:ext>
            </a:extLst>
          </p:cNvPr>
          <p:cNvSpPr/>
          <p:nvPr/>
        </p:nvSpPr>
        <p:spPr>
          <a:xfrm>
            <a:off x="1775160" y="2272680"/>
            <a:ext cx="4543200" cy="804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472C4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Straight Arrow Connector 41">
            <a:extLst>
              <a:ext uri="{FF2B5EF4-FFF2-40B4-BE49-F238E27FC236}">
                <a16:creationId xmlns:a16="http://schemas.microsoft.com/office/drawing/2014/main" id="{A019B03A-08DE-4461-9D6F-24FD16E134E5}"/>
              </a:ext>
            </a:extLst>
          </p:cNvPr>
          <p:cNvSpPr/>
          <p:nvPr/>
        </p:nvSpPr>
        <p:spPr>
          <a:xfrm flipV="1">
            <a:off x="4464360" y="1489320"/>
            <a:ext cx="1854000" cy="100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33" name="Straight Arrow Connector 43">
            <a:extLst>
              <a:ext uri="{FF2B5EF4-FFF2-40B4-BE49-F238E27FC236}">
                <a16:creationId xmlns:a16="http://schemas.microsoft.com/office/drawing/2014/main" id="{0A0116B3-6291-456F-A61D-920F71322334}"/>
              </a:ext>
            </a:extLst>
          </p:cNvPr>
          <p:cNvSpPr/>
          <p:nvPr/>
        </p:nvSpPr>
        <p:spPr>
          <a:xfrm flipV="1">
            <a:off x="3505320" y="1911960"/>
            <a:ext cx="1840320" cy="669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34" name="Straight Arrow Connector 45">
            <a:extLst>
              <a:ext uri="{FF2B5EF4-FFF2-40B4-BE49-F238E27FC236}">
                <a16:creationId xmlns:a16="http://schemas.microsoft.com/office/drawing/2014/main" id="{EFED76FC-375A-41EE-BF30-C60C204E7D2C}"/>
              </a:ext>
            </a:extLst>
          </p:cNvPr>
          <p:cNvSpPr/>
          <p:nvPr/>
        </p:nvSpPr>
        <p:spPr>
          <a:xfrm flipV="1">
            <a:off x="4464360" y="2148120"/>
            <a:ext cx="1854000" cy="455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35" name="Straight Arrow Connector 47">
            <a:extLst>
              <a:ext uri="{FF2B5EF4-FFF2-40B4-BE49-F238E27FC236}">
                <a16:creationId xmlns:a16="http://schemas.microsoft.com/office/drawing/2014/main" id="{9FA3992C-D63D-4C6D-B9CE-B22469E971C0}"/>
              </a:ext>
            </a:extLst>
          </p:cNvPr>
          <p:cNvSpPr/>
          <p:nvPr/>
        </p:nvSpPr>
        <p:spPr>
          <a:xfrm flipV="1">
            <a:off x="4464360" y="2511720"/>
            <a:ext cx="1840320" cy="92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36" name="Straight Arrow Connector 49">
            <a:extLst>
              <a:ext uri="{FF2B5EF4-FFF2-40B4-BE49-F238E27FC236}">
                <a16:creationId xmlns:a16="http://schemas.microsoft.com/office/drawing/2014/main" id="{1F104F3B-4712-4579-8F84-7EC78ACA07B6}"/>
              </a:ext>
            </a:extLst>
          </p:cNvPr>
          <p:cNvSpPr/>
          <p:nvPr/>
        </p:nvSpPr>
        <p:spPr>
          <a:xfrm>
            <a:off x="4464360" y="2581920"/>
            <a:ext cx="1907640" cy="280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37" name="Straight Arrow Connector 51">
            <a:extLst>
              <a:ext uri="{FF2B5EF4-FFF2-40B4-BE49-F238E27FC236}">
                <a16:creationId xmlns:a16="http://schemas.microsoft.com/office/drawing/2014/main" id="{6146D460-1478-46FE-88AC-3CDD8E0A5B9F}"/>
              </a:ext>
            </a:extLst>
          </p:cNvPr>
          <p:cNvSpPr/>
          <p:nvPr/>
        </p:nvSpPr>
        <p:spPr>
          <a:xfrm>
            <a:off x="3258360" y="2484000"/>
            <a:ext cx="1961640" cy="59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38" name="Straight Arrow Connector 53">
            <a:extLst>
              <a:ext uri="{FF2B5EF4-FFF2-40B4-BE49-F238E27FC236}">
                <a16:creationId xmlns:a16="http://schemas.microsoft.com/office/drawing/2014/main" id="{E01BCCFF-5979-4C42-9810-CF2C5E414960}"/>
              </a:ext>
            </a:extLst>
          </p:cNvPr>
          <p:cNvSpPr/>
          <p:nvPr/>
        </p:nvSpPr>
        <p:spPr>
          <a:xfrm>
            <a:off x="4410720" y="2604960"/>
            <a:ext cx="1907640" cy="1135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39" name="Straight Arrow Connector 55">
            <a:extLst>
              <a:ext uri="{FF2B5EF4-FFF2-40B4-BE49-F238E27FC236}">
                <a16:creationId xmlns:a16="http://schemas.microsoft.com/office/drawing/2014/main" id="{39E49BA8-1E27-4AF8-B3A6-E5A6F4676617}"/>
              </a:ext>
            </a:extLst>
          </p:cNvPr>
          <p:cNvSpPr/>
          <p:nvPr/>
        </p:nvSpPr>
        <p:spPr>
          <a:xfrm>
            <a:off x="4410720" y="2611440"/>
            <a:ext cx="1961640" cy="154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40" name="Straight Arrow Connector 57">
            <a:extLst>
              <a:ext uri="{FF2B5EF4-FFF2-40B4-BE49-F238E27FC236}">
                <a16:creationId xmlns:a16="http://schemas.microsoft.com/office/drawing/2014/main" id="{4E3F593D-9038-4A57-8AA9-7E2EB8718D74}"/>
              </a:ext>
            </a:extLst>
          </p:cNvPr>
          <p:cNvSpPr/>
          <p:nvPr/>
        </p:nvSpPr>
        <p:spPr>
          <a:xfrm>
            <a:off x="4410720" y="2619000"/>
            <a:ext cx="1934640" cy="1844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41" name="Straight Arrow Connector 59">
            <a:extLst>
              <a:ext uri="{FF2B5EF4-FFF2-40B4-BE49-F238E27FC236}">
                <a16:creationId xmlns:a16="http://schemas.microsoft.com/office/drawing/2014/main" id="{DEE86215-DC55-471D-B18B-C574A579F75B}"/>
              </a:ext>
            </a:extLst>
          </p:cNvPr>
          <p:cNvSpPr/>
          <p:nvPr/>
        </p:nvSpPr>
        <p:spPr>
          <a:xfrm>
            <a:off x="3456360" y="2526480"/>
            <a:ext cx="1920960" cy="225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42" name="Straight Arrow Connector 61">
            <a:extLst>
              <a:ext uri="{FF2B5EF4-FFF2-40B4-BE49-F238E27FC236}">
                <a16:creationId xmlns:a16="http://schemas.microsoft.com/office/drawing/2014/main" id="{766410DE-0E85-4240-8E04-E11451E5BCDE}"/>
              </a:ext>
            </a:extLst>
          </p:cNvPr>
          <p:cNvSpPr/>
          <p:nvPr/>
        </p:nvSpPr>
        <p:spPr>
          <a:xfrm>
            <a:off x="3172680" y="2499480"/>
            <a:ext cx="1867320" cy="244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43" name="Straight Arrow Connector 63">
            <a:extLst>
              <a:ext uri="{FF2B5EF4-FFF2-40B4-BE49-F238E27FC236}">
                <a16:creationId xmlns:a16="http://schemas.microsoft.com/office/drawing/2014/main" id="{8114EF87-111B-4F66-8F3D-8B33A8B6AE1D}"/>
              </a:ext>
            </a:extLst>
          </p:cNvPr>
          <p:cNvSpPr/>
          <p:nvPr/>
        </p:nvSpPr>
        <p:spPr>
          <a:xfrm>
            <a:off x="4464360" y="2647440"/>
            <a:ext cx="1867320" cy="3092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44" name="Straight Arrow Connector 65">
            <a:extLst>
              <a:ext uri="{FF2B5EF4-FFF2-40B4-BE49-F238E27FC236}">
                <a16:creationId xmlns:a16="http://schemas.microsoft.com/office/drawing/2014/main" id="{FB08C1DE-2EA2-4903-A500-1E78F767A153}"/>
              </a:ext>
            </a:extLst>
          </p:cNvPr>
          <p:cNvSpPr/>
          <p:nvPr/>
        </p:nvSpPr>
        <p:spPr>
          <a:xfrm>
            <a:off x="4383720" y="2594520"/>
            <a:ext cx="1961640" cy="3508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AD47"/>
            </a:solidFill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/>
        </p:style>
      </p:sp>
      <p:sp>
        <p:nvSpPr>
          <p:cNvPr id="145" name="Straight Arrow Connector 67">
            <a:extLst>
              <a:ext uri="{FF2B5EF4-FFF2-40B4-BE49-F238E27FC236}">
                <a16:creationId xmlns:a16="http://schemas.microsoft.com/office/drawing/2014/main" id="{FDD0ECD7-AD9B-4F4F-83C8-AC1FA68A1062}"/>
              </a:ext>
            </a:extLst>
          </p:cNvPr>
          <p:cNvSpPr/>
          <p:nvPr/>
        </p:nvSpPr>
        <p:spPr>
          <a:xfrm flipV="1">
            <a:off x="3792240" y="1489320"/>
            <a:ext cx="2539800" cy="1934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46" name="Straight Arrow Connector 69">
            <a:extLst>
              <a:ext uri="{FF2B5EF4-FFF2-40B4-BE49-F238E27FC236}">
                <a16:creationId xmlns:a16="http://schemas.microsoft.com/office/drawing/2014/main" id="{F3219609-13ED-4968-8E41-6D0D5991C65E}"/>
              </a:ext>
            </a:extLst>
          </p:cNvPr>
          <p:cNvSpPr/>
          <p:nvPr/>
        </p:nvSpPr>
        <p:spPr>
          <a:xfrm flipV="1">
            <a:off x="3684600" y="1911600"/>
            <a:ext cx="2660760" cy="1581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47" name="Straight Arrow Connector 71">
            <a:extLst>
              <a:ext uri="{FF2B5EF4-FFF2-40B4-BE49-F238E27FC236}">
                <a16:creationId xmlns:a16="http://schemas.microsoft.com/office/drawing/2014/main" id="{DBB91F3D-304F-4CF1-AE1D-F291B808FBAE}"/>
              </a:ext>
            </a:extLst>
          </p:cNvPr>
          <p:cNvSpPr/>
          <p:nvPr/>
        </p:nvSpPr>
        <p:spPr>
          <a:xfrm flipV="1">
            <a:off x="3765240" y="2170800"/>
            <a:ext cx="2539800" cy="1306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48" name="Straight Arrow Connector 73">
            <a:extLst>
              <a:ext uri="{FF2B5EF4-FFF2-40B4-BE49-F238E27FC236}">
                <a16:creationId xmlns:a16="http://schemas.microsoft.com/office/drawing/2014/main" id="{E8CEE0AF-770B-4B86-A600-1AC5622ADE09}"/>
              </a:ext>
            </a:extLst>
          </p:cNvPr>
          <p:cNvSpPr/>
          <p:nvPr/>
        </p:nvSpPr>
        <p:spPr>
          <a:xfrm flipV="1">
            <a:off x="3060000" y="2618640"/>
            <a:ext cx="2593440" cy="101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49" name="Straight Arrow Connector 75">
            <a:extLst>
              <a:ext uri="{FF2B5EF4-FFF2-40B4-BE49-F238E27FC236}">
                <a16:creationId xmlns:a16="http://schemas.microsoft.com/office/drawing/2014/main" id="{7EA46AE7-10D9-4CE8-898C-5FB539C0A758}"/>
              </a:ext>
            </a:extLst>
          </p:cNvPr>
          <p:cNvSpPr/>
          <p:nvPr/>
        </p:nvSpPr>
        <p:spPr>
          <a:xfrm flipV="1">
            <a:off x="3711240" y="2847600"/>
            <a:ext cx="2647440" cy="726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0" name="Straight Arrow Connector 77">
            <a:extLst>
              <a:ext uri="{FF2B5EF4-FFF2-40B4-BE49-F238E27FC236}">
                <a16:creationId xmlns:a16="http://schemas.microsoft.com/office/drawing/2014/main" id="{A853A005-BE61-448E-B42D-AEA02F775C51}"/>
              </a:ext>
            </a:extLst>
          </p:cNvPr>
          <p:cNvSpPr/>
          <p:nvPr/>
        </p:nvSpPr>
        <p:spPr>
          <a:xfrm flipV="1">
            <a:off x="3711240" y="3089880"/>
            <a:ext cx="2620440" cy="49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1" name="Straight Arrow Connector 79">
            <a:extLst>
              <a:ext uri="{FF2B5EF4-FFF2-40B4-BE49-F238E27FC236}">
                <a16:creationId xmlns:a16="http://schemas.microsoft.com/office/drawing/2014/main" id="{AC365FFB-B0F3-409E-B6A1-A86C02DC2B82}"/>
              </a:ext>
            </a:extLst>
          </p:cNvPr>
          <p:cNvSpPr/>
          <p:nvPr/>
        </p:nvSpPr>
        <p:spPr>
          <a:xfrm>
            <a:off x="3697920" y="3562200"/>
            <a:ext cx="2714400" cy="545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2" name="Straight Arrow Connector 81">
            <a:extLst>
              <a:ext uri="{FF2B5EF4-FFF2-40B4-BE49-F238E27FC236}">
                <a16:creationId xmlns:a16="http://schemas.microsoft.com/office/drawing/2014/main" id="{8321E6EB-3054-47CF-8BC8-03544BB1119B}"/>
              </a:ext>
            </a:extLst>
          </p:cNvPr>
          <p:cNvSpPr/>
          <p:nvPr/>
        </p:nvSpPr>
        <p:spPr>
          <a:xfrm>
            <a:off x="2880000" y="3551760"/>
            <a:ext cx="2580120" cy="222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3" name="Straight Arrow Connector 83">
            <a:extLst>
              <a:ext uri="{FF2B5EF4-FFF2-40B4-BE49-F238E27FC236}">
                <a16:creationId xmlns:a16="http://schemas.microsoft.com/office/drawing/2014/main" id="{33626C80-AD34-4D0E-85D6-5805DFE046C3}"/>
              </a:ext>
            </a:extLst>
          </p:cNvPr>
          <p:cNvSpPr/>
          <p:nvPr/>
        </p:nvSpPr>
        <p:spPr>
          <a:xfrm>
            <a:off x="3711240" y="3551760"/>
            <a:ext cx="2647440" cy="1245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4" name="Straight Arrow Connector 85">
            <a:extLst>
              <a:ext uri="{FF2B5EF4-FFF2-40B4-BE49-F238E27FC236}">
                <a16:creationId xmlns:a16="http://schemas.microsoft.com/office/drawing/2014/main" id="{9C5499ED-3DE4-4D8A-A7D4-5A2B2E3803B8}"/>
              </a:ext>
            </a:extLst>
          </p:cNvPr>
          <p:cNvSpPr/>
          <p:nvPr/>
        </p:nvSpPr>
        <p:spPr>
          <a:xfrm>
            <a:off x="3711240" y="3574440"/>
            <a:ext cx="2674080" cy="81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5" name="Straight Arrow Connector 87">
            <a:extLst>
              <a:ext uri="{FF2B5EF4-FFF2-40B4-BE49-F238E27FC236}">
                <a16:creationId xmlns:a16="http://schemas.microsoft.com/office/drawing/2014/main" id="{46A55222-D1F5-424E-9DC5-3059379D4C8D}"/>
              </a:ext>
            </a:extLst>
          </p:cNvPr>
          <p:cNvSpPr/>
          <p:nvPr/>
        </p:nvSpPr>
        <p:spPr>
          <a:xfrm>
            <a:off x="3738240" y="3591720"/>
            <a:ext cx="2660760" cy="1744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6" name="Straight Arrow Connector 89">
            <a:extLst>
              <a:ext uri="{FF2B5EF4-FFF2-40B4-BE49-F238E27FC236}">
                <a16:creationId xmlns:a16="http://schemas.microsoft.com/office/drawing/2014/main" id="{801F2F8E-32CC-44BD-ABDE-1655C318DEC2}"/>
              </a:ext>
            </a:extLst>
          </p:cNvPr>
          <p:cNvSpPr/>
          <p:nvPr/>
        </p:nvSpPr>
        <p:spPr>
          <a:xfrm>
            <a:off x="3711240" y="3618000"/>
            <a:ext cx="2660760" cy="2089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7" name="Straight Arrow Connector 91">
            <a:extLst>
              <a:ext uri="{FF2B5EF4-FFF2-40B4-BE49-F238E27FC236}">
                <a16:creationId xmlns:a16="http://schemas.microsoft.com/office/drawing/2014/main" id="{2CB1269E-73F4-437A-993E-D8C9B4F83643}"/>
              </a:ext>
            </a:extLst>
          </p:cNvPr>
          <p:cNvSpPr/>
          <p:nvPr/>
        </p:nvSpPr>
        <p:spPr>
          <a:xfrm>
            <a:off x="3765240" y="3643920"/>
            <a:ext cx="2633760" cy="227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C000"/>
            </a:solidFill>
            <a:tailEnd type="triangl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/>
        </p:style>
      </p:sp>
      <p:sp>
        <p:nvSpPr>
          <p:cNvPr id="158" name="Straight Arrow Connector 93">
            <a:extLst>
              <a:ext uri="{FF2B5EF4-FFF2-40B4-BE49-F238E27FC236}">
                <a16:creationId xmlns:a16="http://schemas.microsoft.com/office/drawing/2014/main" id="{2EE7974D-9593-43D4-9BE0-95F2A9AE4D72}"/>
              </a:ext>
            </a:extLst>
          </p:cNvPr>
          <p:cNvSpPr/>
          <p:nvPr/>
        </p:nvSpPr>
        <p:spPr>
          <a:xfrm flipV="1">
            <a:off x="4222440" y="1583640"/>
            <a:ext cx="2190240" cy="253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59" name="Straight Arrow Connector 95">
            <a:extLst>
              <a:ext uri="{FF2B5EF4-FFF2-40B4-BE49-F238E27FC236}">
                <a16:creationId xmlns:a16="http://schemas.microsoft.com/office/drawing/2014/main" id="{950746A4-5D56-49A5-BBEC-04519757D260}"/>
              </a:ext>
            </a:extLst>
          </p:cNvPr>
          <p:cNvSpPr/>
          <p:nvPr/>
        </p:nvSpPr>
        <p:spPr>
          <a:xfrm flipV="1">
            <a:off x="4222440" y="2145240"/>
            <a:ext cx="2176560" cy="196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0" name="Straight Arrow Connector 97">
            <a:extLst>
              <a:ext uri="{FF2B5EF4-FFF2-40B4-BE49-F238E27FC236}">
                <a16:creationId xmlns:a16="http://schemas.microsoft.com/office/drawing/2014/main" id="{B7E54909-C70C-46AE-9A48-608D6C3C47D0}"/>
              </a:ext>
            </a:extLst>
          </p:cNvPr>
          <p:cNvSpPr/>
          <p:nvPr/>
        </p:nvSpPr>
        <p:spPr>
          <a:xfrm flipV="1">
            <a:off x="4229280" y="3168360"/>
            <a:ext cx="2156400" cy="897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1" name="Straight Arrow Connector 99">
            <a:extLst>
              <a:ext uri="{FF2B5EF4-FFF2-40B4-BE49-F238E27FC236}">
                <a16:creationId xmlns:a16="http://schemas.microsoft.com/office/drawing/2014/main" id="{4AC970A7-A769-4A5B-BC28-8803912AD2E6}"/>
              </a:ext>
            </a:extLst>
          </p:cNvPr>
          <p:cNvSpPr/>
          <p:nvPr/>
        </p:nvSpPr>
        <p:spPr>
          <a:xfrm flipV="1">
            <a:off x="4239360" y="2538000"/>
            <a:ext cx="2119320" cy="1515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2" name="Straight Arrow Connector 101">
            <a:extLst>
              <a:ext uri="{FF2B5EF4-FFF2-40B4-BE49-F238E27FC236}">
                <a16:creationId xmlns:a16="http://schemas.microsoft.com/office/drawing/2014/main" id="{E107DDF6-1C03-4A64-A07D-FA080F1B7DF2}"/>
              </a:ext>
            </a:extLst>
          </p:cNvPr>
          <p:cNvSpPr/>
          <p:nvPr/>
        </p:nvSpPr>
        <p:spPr>
          <a:xfrm flipV="1">
            <a:off x="4257720" y="3761280"/>
            <a:ext cx="2141280" cy="265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3" name="Straight Arrow Connector 103">
            <a:extLst>
              <a:ext uri="{FF2B5EF4-FFF2-40B4-BE49-F238E27FC236}">
                <a16:creationId xmlns:a16="http://schemas.microsoft.com/office/drawing/2014/main" id="{72C9A752-BD1A-43CF-A0F1-752B0CFA61B8}"/>
              </a:ext>
            </a:extLst>
          </p:cNvPr>
          <p:cNvSpPr/>
          <p:nvPr/>
        </p:nvSpPr>
        <p:spPr>
          <a:xfrm>
            <a:off x="4257720" y="4057920"/>
            <a:ext cx="2262240" cy="40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4" name="Straight Arrow Connector 105">
            <a:extLst>
              <a:ext uri="{FF2B5EF4-FFF2-40B4-BE49-F238E27FC236}">
                <a16:creationId xmlns:a16="http://schemas.microsoft.com/office/drawing/2014/main" id="{2FE15E3A-67BA-4E75-B87E-56A17AF6A64E}"/>
              </a:ext>
            </a:extLst>
          </p:cNvPr>
          <p:cNvSpPr/>
          <p:nvPr/>
        </p:nvSpPr>
        <p:spPr>
          <a:xfrm>
            <a:off x="4208760" y="4063320"/>
            <a:ext cx="2163240" cy="52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5" name="Straight Arrow Connector 107">
            <a:extLst>
              <a:ext uri="{FF2B5EF4-FFF2-40B4-BE49-F238E27FC236}">
                <a16:creationId xmlns:a16="http://schemas.microsoft.com/office/drawing/2014/main" id="{B97D0366-F670-42B9-9E9B-AD09BFC3562B}"/>
              </a:ext>
            </a:extLst>
          </p:cNvPr>
          <p:cNvSpPr/>
          <p:nvPr/>
        </p:nvSpPr>
        <p:spPr>
          <a:xfrm>
            <a:off x="4195440" y="4050720"/>
            <a:ext cx="2216880" cy="720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6" name="Straight Arrow Connector 109">
            <a:extLst>
              <a:ext uri="{FF2B5EF4-FFF2-40B4-BE49-F238E27FC236}">
                <a16:creationId xmlns:a16="http://schemas.microsoft.com/office/drawing/2014/main" id="{8C8999EB-A19F-40D9-8584-87AA01E8AC6C}"/>
              </a:ext>
            </a:extLst>
          </p:cNvPr>
          <p:cNvSpPr/>
          <p:nvPr/>
        </p:nvSpPr>
        <p:spPr>
          <a:xfrm>
            <a:off x="4222440" y="4045320"/>
            <a:ext cx="2218680" cy="972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7" name="Straight Arrow Connector 111">
            <a:extLst>
              <a:ext uri="{FF2B5EF4-FFF2-40B4-BE49-F238E27FC236}">
                <a16:creationId xmlns:a16="http://schemas.microsoft.com/office/drawing/2014/main" id="{846858EC-7B2E-471B-856B-0C91B0992490}"/>
              </a:ext>
            </a:extLst>
          </p:cNvPr>
          <p:cNvSpPr/>
          <p:nvPr/>
        </p:nvSpPr>
        <p:spPr>
          <a:xfrm>
            <a:off x="4167000" y="4049280"/>
            <a:ext cx="2287440" cy="2016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ED7D31"/>
            </a:solidFill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168" name="Straight Arrow Connector 113">
            <a:extLst>
              <a:ext uri="{FF2B5EF4-FFF2-40B4-BE49-F238E27FC236}">
                <a16:creationId xmlns:a16="http://schemas.microsoft.com/office/drawing/2014/main" id="{C1E08E83-410E-4232-8B8B-251D77DAB2B0}"/>
              </a:ext>
            </a:extLst>
          </p:cNvPr>
          <p:cNvSpPr/>
          <p:nvPr/>
        </p:nvSpPr>
        <p:spPr>
          <a:xfrm flipV="1">
            <a:off x="4383720" y="1582920"/>
            <a:ext cx="2136240" cy="2806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Straight Arrow Connector 115">
            <a:extLst>
              <a:ext uri="{FF2B5EF4-FFF2-40B4-BE49-F238E27FC236}">
                <a16:creationId xmlns:a16="http://schemas.microsoft.com/office/drawing/2014/main" id="{BF1A93A9-9200-401D-B2E6-1EC01B99E8CC}"/>
              </a:ext>
            </a:extLst>
          </p:cNvPr>
          <p:cNvSpPr/>
          <p:nvPr/>
        </p:nvSpPr>
        <p:spPr>
          <a:xfrm flipV="1">
            <a:off x="2562840" y="2230200"/>
            <a:ext cx="3810960" cy="99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Straight Arrow Connector 117">
            <a:extLst>
              <a:ext uri="{FF2B5EF4-FFF2-40B4-BE49-F238E27FC236}">
                <a16:creationId xmlns:a16="http://schemas.microsoft.com/office/drawing/2014/main" id="{ACCF3DD3-7791-4E58-B045-92B0491611A4}"/>
              </a:ext>
            </a:extLst>
          </p:cNvPr>
          <p:cNvSpPr/>
          <p:nvPr/>
        </p:nvSpPr>
        <p:spPr>
          <a:xfrm flipV="1">
            <a:off x="4464360" y="2494800"/>
            <a:ext cx="2012040" cy="1804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Straight Arrow Connector 119">
            <a:extLst>
              <a:ext uri="{FF2B5EF4-FFF2-40B4-BE49-F238E27FC236}">
                <a16:creationId xmlns:a16="http://schemas.microsoft.com/office/drawing/2014/main" id="{10A6A0F9-334E-46AC-9F49-297FBEB456CD}"/>
              </a:ext>
            </a:extLst>
          </p:cNvPr>
          <p:cNvSpPr/>
          <p:nvPr/>
        </p:nvSpPr>
        <p:spPr>
          <a:xfrm flipV="1">
            <a:off x="4451040" y="3167640"/>
            <a:ext cx="2003400" cy="1168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Straight Arrow Connector 121">
            <a:extLst>
              <a:ext uri="{FF2B5EF4-FFF2-40B4-BE49-F238E27FC236}">
                <a16:creationId xmlns:a16="http://schemas.microsoft.com/office/drawing/2014/main" id="{7027786B-217D-438D-9D24-BA304C9ABE68}"/>
              </a:ext>
            </a:extLst>
          </p:cNvPr>
          <p:cNvSpPr/>
          <p:nvPr/>
        </p:nvSpPr>
        <p:spPr>
          <a:xfrm flipV="1">
            <a:off x="4420800" y="3465000"/>
            <a:ext cx="2047320" cy="872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Straight Arrow Connector 123">
            <a:extLst>
              <a:ext uri="{FF2B5EF4-FFF2-40B4-BE49-F238E27FC236}">
                <a16:creationId xmlns:a16="http://schemas.microsoft.com/office/drawing/2014/main" id="{ED4F41B5-F0BC-4006-8780-283FD2DF6D05}"/>
              </a:ext>
            </a:extLst>
          </p:cNvPr>
          <p:cNvSpPr/>
          <p:nvPr/>
        </p:nvSpPr>
        <p:spPr>
          <a:xfrm>
            <a:off x="4397040" y="4343040"/>
            <a:ext cx="2119320" cy="76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Straight Arrow Connector 125">
            <a:extLst>
              <a:ext uri="{FF2B5EF4-FFF2-40B4-BE49-F238E27FC236}">
                <a16:creationId xmlns:a16="http://schemas.microsoft.com/office/drawing/2014/main" id="{874A6874-CAFE-4F34-9AF3-0733CF8E26EC}"/>
              </a:ext>
            </a:extLst>
          </p:cNvPr>
          <p:cNvSpPr/>
          <p:nvPr/>
        </p:nvSpPr>
        <p:spPr>
          <a:xfrm>
            <a:off x="4410720" y="4368960"/>
            <a:ext cx="1990080" cy="406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Straight Arrow Connector 127">
            <a:extLst>
              <a:ext uri="{FF2B5EF4-FFF2-40B4-BE49-F238E27FC236}">
                <a16:creationId xmlns:a16="http://schemas.microsoft.com/office/drawing/2014/main" id="{11424A0E-8201-40D4-AC14-AFBD8FBFDC2D}"/>
              </a:ext>
            </a:extLst>
          </p:cNvPr>
          <p:cNvSpPr/>
          <p:nvPr/>
        </p:nvSpPr>
        <p:spPr>
          <a:xfrm>
            <a:off x="4407120" y="4399200"/>
            <a:ext cx="2055600" cy="698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Straight Arrow Connector 129">
            <a:extLst>
              <a:ext uri="{FF2B5EF4-FFF2-40B4-BE49-F238E27FC236}">
                <a16:creationId xmlns:a16="http://schemas.microsoft.com/office/drawing/2014/main" id="{0D2C3568-B962-4989-9495-19CB05ED5311}"/>
              </a:ext>
            </a:extLst>
          </p:cNvPr>
          <p:cNvSpPr/>
          <p:nvPr/>
        </p:nvSpPr>
        <p:spPr>
          <a:xfrm>
            <a:off x="4393800" y="4421880"/>
            <a:ext cx="2060640" cy="984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Straight Arrow Connector 131">
            <a:extLst>
              <a:ext uri="{FF2B5EF4-FFF2-40B4-BE49-F238E27FC236}">
                <a16:creationId xmlns:a16="http://schemas.microsoft.com/office/drawing/2014/main" id="{9B2093A5-EFEF-4CF4-8D93-D400C787637C}"/>
              </a:ext>
            </a:extLst>
          </p:cNvPr>
          <p:cNvSpPr/>
          <p:nvPr/>
        </p:nvSpPr>
        <p:spPr>
          <a:xfrm>
            <a:off x="4397040" y="4474440"/>
            <a:ext cx="2017080" cy="1613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Straight Arrow Connector 133">
            <a:extLst>
              <a:ext uri="{FF2B5EF4-FFF2-40B4-BE49-F238E27FC236}">
                <a16:creationId xmlns:a16="http://schemas.microsoft.com/office/drawing/2014/main" id="{46B32F33-27FF-465C-BE74-550C028F8E45}"/>
              </a:ext>
            </a:extLst>
          </p:cNvPr>
          <p:cNvSpPr/>
          <p:nvPr/>
        </p:nvSpPr>
        <p:spPr>
          <a:xfrm flipV="1">
            <a:off x="3505320" y="1460160"/>
            <a:ext cx="2971080" cy="3180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Straight Arrow Connector 135">
            <a:extLst>
              <a:ext uri="{FF2B5EF4-FFF2-40B4-BE49-F238E27FC236}">
                <a16:creationId xmlns:a16="http://schemas.microsoft.com/office/drawing/2014/main" id="{4B7AEFBE-0C7D-4D7F-B7F0-D194754B226F}"/>
              </a:ext>
            </a:extLst>
          </p:cNvPr>
          <p:cNvSpPr/>
          <p:nvPr/>
        </p:nvSpPr>
        <p:spPr>
          <a:xfrm flipV="1">
            <a:off x="3505320" y="1855440"/>
            <a:ext cx="3015000" cy="281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Straight Arrow Connector 137">
            <a:extLst>
              <a:ext uri="{FF2B5EF4-FFF2-40B4-BE49-F238E27FC236}">
                <a16:creationId xmlns:a16="http://schemas.microsoft.com/office/drawing/2014/main" id="{CF53CCDC-DAF0-4B52-90C5-1659F80D53EC}"/>
              </a:ext>
            </a:extLst>
          </p:cNvPr>
          <p:cNvSpPr/>
          <p:nvPr/>
        </p:nvSpPr>
        <p:spPr>
          <a:xfrm flipV="1">
            <a:off x="3060000" y="1489320"/>
            <a:ext cx="3011400" cy="249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Straight Arrow Connector 139">
            <a:extLst>
              <a:ext uri="{FF2B5EF4-FFF2-40B4-BE49-F238E27FC236}">
                <a16:creationId xmlns:a16="http://schemas.microsoft.com/office/drawing/2014/main" id="{B1103E48-5519-42B7-953F-FAF663D85761}"/>
              </a:ext>
            </a:extLst>
          </p:cNvPr>
          <p:cNvSpPr/>
          <p:nvPr/>
        </p:nvSpPr>
        <p:spPr>
          <a:xfrm flipV="1">
            <a:off x="3475440" y="3561840"/>
            <a:ext cx="2960640" cy="108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Straight Arrow Connector 141">
            <a:extLst>
              <a:ext uri="{FF2B5EF4-FFF2-40B4-BE49-F238E27FC236}">
                <a16:creationId xmlns:a16="http://schemas.microsoft.com/office/drawing/2014/main" id="{A121E7A6-27CF-4402-BFAA-4A592439A5D6}"/>
              </a:ext>
            </a:extLst>
          </p:cNvPr>
          <p:cNvSpPr/>
          <p:nvPr/>
        </p:nvSpPr>
        <p:spPr>
          <a:xfrm flipV="1">
            <a:off x="3470400" y="3829680"/>
            <a:ext cx="2965680" cy="814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Straight Arrow Connector 143">
            <a:extLst>
              <a:ext uri="{FF2B5EF4-FFF2-40B4-BE49-F238E27FC236}">
                <a16:creationId xmlns:a16="http://schemas.microsoft.com/office/drawing/2014/main" id="{E08DDC4D-F9EE-490F-B18F-7624AB702AF6}"/>
              </a:ext>
            </a:extLst>
          </p:cNvPr>
          <p:cNvSpPr/>
          <p:nvPr/>
        </p:nvSpPr>
        <p:spPr>
          <a:xfrm flipV="1">
            <a:off x="3505320" y="4095000"/>
            <a:ext cx="2999520" cy="591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Straight Arrow Connector 145">
            <a:extLst>
              <a:ext uri="{FF2B5EF4-FFF2-40B4-BE49-F238E27FC236}">
                <a16:creationId xmlns:a16="http://schemas.microsoft.com/office/drawing/2014/main" id="{ED2B46E5-E65C-4AEB-8177-4E331D9B2DCC}"/>
              </a:ext>
            </a:extLst>
          </p:cNvPr>
          <p:cNvSpPr/>
          <p:nvPr/>
        </p:nvSpPr>
        <p:spPr>
          <a:xfrm>
            <a:off x="3501720" y="4655160"/>
            <a:ext cx="2952720" cy="50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Straight Arrow Connector 147">
            <a:extLst>
              <a:ext uri="{FF2B5EF4-FFF2-40B4-BE49-F238E27FC236}">
                <a16:creationId xmlns:a16="http://schemas.microsoft.com/office/drawing/2014/main" id="{DEDF9148-FC2D-4B9F-BEC3-78681C09B927}"/>
              </a:ext>
            </a:extLst>
          </p:cNvPr>
          <p:cNvSpPr/>
          <p:nvPr/>
        </p:nvSpPr>
        <p:spPr>
          <a:xfrm>
            <a:off x="3470400" y="4665240"/>
            <a:ext cx="3049560" cy="412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Straight Arrow Connector 149">
            <a:extLst>
              <a:ext uri="{FF2B5EF4-FFF2-40B4-BE49-F238E27FC236}">
                <a16:creationId xmlns:a16="http://schemas.microsoft.com/office/drawing/2014/main" id="{4894D58C-49F1-482E-99FC-99278DAE1900}"/>
              </a:ext>
            </a:extLst>
          </p:cNvPr>
          <p:cNvSpPr/>
          <p:nvPr/>
        </p:nvSpPr>
        <p:spPr>
          <a:xfrm>
            <a:off x="3456360" y="4663800"/>
            <a:ext cx="2955960" cy="742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Straight Arrow Connector 151">
            <a:extLst>
              <a:ext uri="{FF2B5EF4-FFF2-40B4-BE49-F238E27FC236}">
                <a16:creationId xmlns:a16="http://schemas.microsoft.com/office/drawing/2014/main" id="{6C1A20B9-AAFA-4A90-9ECB-4845A65B8328}"/>
              </a:ext>
            </a:extLst>
          </p:cNvPr>
          <p:cNvSpPr/>
          <p:nvPr/>
        </p:nvSpPr>
        <p:spPr>
          <a:xfrm>
            <a:off x="3429720" y="4679640"/>
            <a:ext cx="3006360" cy="1410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Straight Arrow Connector 153">
            <a:extLst>
              <a:ext uri="{FF2B5EF4-FFF2-40B4-BE49-F238E27FC236}">
                <a16:creationId xmlns:a16="http://schemas.microsoft.com/office/drawing/2014/main" id="{74FA97BA-C68A-469F-8BFF-390517138C31}"/>
              </a:ext>
            </a:extLst>
          </p:cNvPr>
          <p:cNvSpPr/>
          <p:nvPr/>
        </p:nvSpPr>
        <p:spPr>
          <a:xfrm>
            <a:off x="3470400" y="4681440"/>
            <a:ext cx="3060360" cy="1032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Straight Arrow Connector 154">
            <a:extLst>
              <a:ext uri="{FF2B5EF4-FFF2-40B4-BE49-F238E27FC236}">
                <a16:creationId xmlns:a16="http://schemas.microsoft.com/office/drawing/2014/main" id="{753DDFF7-4148-444D-9D28-B7CC59357B46}"/>
              </a:ext>
            </a:extLst>
          </p:cNvPr>
          <p:cNvSpPr/>
          <p:nvPr/>
        </p:nvSpPr>
        <p:spPr>
          <a:xfrm flipV="1">
            <a:off x="3505320" y="4096080"/>
            <a:ext cx="2999520" cy="591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Straight Arrow Connector 155">
            <a:extLst>
              <a:ext uri="{FF2B5EF4-FFF2-40B4-BE49-F238E27FC236}">
                <a16:creationId xmlns:a16="http://schemas.microsoft.com/office/drawing/2014/main" id="{B8087FC0-1AB3-447E-ACEA-322686BD5ED6}"/>
              </a:ext>
            </a:extLst>
          </p:cNvPr>
          <p:cNvSpPr/>
          <p:nvPr/>
        </p:nvSpPr>
        <p:spPr>
          <a:xfrm>
            <a:off x="3501720" y="4656600"/>
            <a:ext cx="2952720" cy="50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7030A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Straight Arrow Connector 157">
            <a:extLst>
              <a:ext uri="{FF2B5EF4-FFF2-40B4-BE49-F238E27FC236}">
                <a16:creationId xmlns:a16="http://schemas.microsoft.com/office/drawing/2014/main" id="{C5790549-4236-4E07-B914-59DDF7FDAE50}"/>
              </a:ext>
            </a:extLst>
          </p:cNvPr>
          <p:cNvSpPr/>
          <p:nvPr/>
        </p:nvSpPr>
        <p:spPr>
          <a:xfrm flipV="1">
            <a:off x="4239360" y="1489320"/>
            <a:ext cx="2173320" cy="3524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92" name="Straight Arrow Connector 159">
            <a:extLst>
              <a:ext uri="{FF2B5EF4-FFF2-40B4-BE49-F238E27FC236}">
                <a16:creationId xmlns:a16="http://schemas.microsoft.com/office/drawing/2014/main" id="{6F5D3E12-4BD3-47DC-9F1B-A9439C950EDF}"/>
              </a:ext>
            </a:extLst>
          </p:cNvPr>
          <p:cNvSpPr/>
          <p:nvPr/>
        </p:nvSpPr>
        <p:spPr>
          <a:xfrm flipV="1">
            <a:off x="4212360" y="2199600"/>
            <a:ext cx="2216880" cy="2828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93" name="Straight Arrow Connector 161">
            <a:extLst>
              <a:ext uri="{FF2B5EF4-FFF2-40B4-BE49-F238E27FC236}">
                <a16:creationId xmlns:a16="http://schemas.microsoft.com/office/drawing/2014/main" id="{EA4A8355-D84E-48B8-A89D-2203C6EFCD9A}"/>
              </a:ext>
            </a:extLst>
          </p:cNvPr>
          <p:cNvSpPr/>
          <p:nvPr/>
        </p:nvSpPr>
        <p:spPr>
          <a:xfrm flipV="1">
            <a:off x="4222440" y="4447080"/>
            <a:ext cx="2282400" cy="574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94" name="Straight Arrow Connector 163">
            <a:extLst>
              <a:ext uri="{FF2B5EF4-FFF2-40B4-BE49-F238E27FC236}">
                <a16:creationId xmlns:a16="http://schemas.microsoft.com/office/drawing/2014/main" id="{FF7C2556-156E-414A-9D8B-1B7016F9FE29}"/>
              </a:ext>
            </a:extLst>
          </p:cNvPr>
          <p:cNvSpPr/>
          <p:nvPr/>
        </p:nvSpPr>
        <p:spPr>
          <a:xfrm>
            <a:off x="4178520" y="5042520"/>
            <a:ext cx="2183400" cy="1084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95" name="Straight Arrow Connector 164">
            <a:extLst>
              <a:ext uri="{FF2B5EF4-FFF2-40B4-BE49-F238E27FC236}">
                <a16:creationId xmlns:a16="http://schemas.microsoft.com/office/drawing/2014/main" id="{D17E48BC-2565-4193-9E91-C5C92D23882A}"/>
              </a:ext>
            </a:extLst>
          </p:cNvPr>
          <p:cNvSpPr/>
          <p:nvPr/>
        </p:nvSpPr>
        <p:spPr>
          <a:xfrm flipV="1">
            <a:off x="4211640" y="2199600"/>
            <a:ext cx="2216880" cy="2828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96" name="Straight Arrow Connector 165">
            <a:extLst>
              <a:ext uri="{FF2B5EF4-FFF2-40B4-BE49-F238E27FC236}">
                <a16:creationId xmlns:a16="http://schemas.microsoft.com/office/drawing/2014/main" id="{4992AE5A-A8C3-4504-A4E8-D439F1696262}"/>
              </a:ext>
            </a:extLst>
          </p:cNvPr>
          <p:cNvSpPr/>
          <p:nvPr/>
        </p:nvSpPr>
        <p:spPr>
          <a:xfrm flipV="1">
            <a:off x="4221720" y="4447080"/>
            <a:ext cx="2282400" cy="574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97" name="Straight Arrow Connector 166">
            <a:extLst>
              <a:ext uri="{FF2B5EF4-FFF2-40B4-BE49-F238E27FC236}">
                <a16:creationId xmlns:a16="http://schemas.microsoft.com/office/drawing/2014/main" id="{C6AD9B0E-C455-471F-8BB2-A54995018E7A}"/>
              </a:ext>
            </a:extLst>
          </p:cNvPr>
          <p:cNvSpPr/>
          <p:nvPr/>
        </p:nvSpPr>
        <p:spPr>
          <a:xfrm>
            <a:off x="4178160" y="5042520"/>
            <a:ext cx="2183400" cy="1084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98" name="Straight Arrow Connector 168">
            <a:extLst>
              <a:ext uri="{FF2B5EF4-FFF2-40B4-BE49-F238E27FC236}">
                <a16:creationId xmlns:a16="http://schemas.microsoft.com/office/drawing/2014/main" id="{5001DDBF-E122-4D5F-A7FC-E209E201813C}"/>
              </a:ext>
            </a:extLst>
          </p:cNvPr>
          <p:cNvSpPr/>
          <p:nvPr/>
        </p:nvSpPr>
        <p:spPr>
          <a:xfrm flipV="1">
            <a:off x="2568240" y="1489320"/>
            <a:ext cx="3817080" cy="384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Straight Arrow Connector 170">
            <a:extLst>
              <a:ext uri="{FF2B5EF4-FFF2-40B4-BE49-F238E27FC236}">
                <a16:creationId xmlns:a16="http://schemas.microsoft.com/office/drawing/2014/main" id="{0573ACFC-4527-43F5-BF0A-973CCD7B3B96}"/>
              </a:ext>
            </a:extLst>
          </p:cNvPr>
          <p:cNvSpPr/>
          <p:nvPr/>
        </p:nvSpPr>
        <p:spPr>
          <a:xfrm flipV="1">
            <a:off x="2566800" y="2198880"/>
            <a:ext cx="3963240" cy="306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Straight Arrow Connector 172">
            <a:extLst>
              <a:ext uri="{FF2B5EF4-FFF2-40B4-BE49-F238E27FC236}">
                <a16:creationId xmlns:a16="http://schemas.microsoft.com/office/drawing/2014/main" id="{D405E76D-83E7-4340-AB01-7A8EBD8FD6F7}"/>
              </a:ext>
            </a:extLst>
          </p:cNvPr>
          <p:cNvSpPr/>
          <p:nvPr/>
        </p:nvSpPr>
        <p:spPr>
          <a:xfrm flipV="1">
            <a:off x="2566080" y="2261160"/>
            <a:ext cx="4005000" cy="2967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Straight Arrow Connector 174">
            <a:extLst>
              <a:ext uri="{FF2B5EF4-FFF2-40B4-BE49-F238E27FC236}">
                <a16:creationId xmlns:a16="http://schemas.microsoft.com/office/drawing/2014/main" id="{26168270-FFAA-459B-BEAD-292856D50434}"/>
              </a:ext>
            </a:extLst>
          </p:cNvPr>
          <p:cNvSpPr/>
          <p:nvPr/>
        </p:nvSpPr>
        <p:spPr>
          <a:xfrm flipV="1">
            <a:off x="2566080" y="2576520"/>
            <a:ext cx="3950640" cy="2705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Straight Arrow Connector 176">
            <a:extLst>
              <a:ext uri="{FF2B5EF4-FFF2-40B4-BE49-F238E27FC236}">
                <a16:creationId xmlns:a16="http://schemas.microsoft.com/office/drawing/2014/main" id="{7F30A189-E186-4F89-A981-4F5397E683A1}"/>
              </a:ext>
            </a:extLst>
          </p:cNvPr>
          <p:cNvSpPr/>
          <p:nvPr/>
        </p:nvSpPr>
        <p:spPr>
          <a:xfrm flipV="1">
            <a:off x="2562840" y="2861640"/>
            <a:ext cx="3942000" cy="2430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Straight Arrow Connector 178">
            <a:extLst>
              <a:ext uri="{FF2B5EF4-FFF2-40B4-BE49-F238E27FC236}">
                <a16:creationId xmlns:a16="http://schemas.microsoft.com/office/drawing/2014/main" id="{6E218C47-5ADE-457E-A93C-BFCD5336D422}"/>
              </a:ext>
            </a:extLst>
          </p:cNvPr>
          <p:cNvSpPr/>
          <p:nvPr/>
        </p:nvSpPr>
        <p:spPr>
          <a:xfrm flipV="1">
            <a:off x="2562840" y="3219840"/>
            <a:ext cx="4068000" cy="2061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Straight Arrow Connector 180">
            <a:extLst>
              <a:ext uri="{FF2B5EF4-FFF2-40B4-BE49-F238E27FC236}">
                <a16:creationId xmlns:a16="http://schemas.microsoft.com/office/drawing/2014/main" id="{58B1095A-FC90-4D35-88DA-8BF422A68B0E}"/>
              </a:ext>
            </a:extLst>
          </p:cNvPr>
          <p:cNvSpPr/>
          <p:nvPr/>
        </p:nvSpPr>
        <p:spPr>
          <a:xfrm flipV="1">
            <a:off x="2562840" y="3519720"/>
            <a:ext cx="4240080" cy="1756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Straight Arrow Connector 182">
            <a:extLst>
              <a:ext uri="{FF2B5EF4-FFF2-40B4-BE49-F238E27FC236}">
                <a16:creationId xmlns:a16="http://schemas.microsoft.com/office/drawing/2014/main" id="{6A6C0C71-4F0E-42A8-9585-9675C3B2836B}"/>
              </a:ext>
            </a:extLst>
          </p:cNvPr>
          <p:cNvSpPr/>
          <p:nvPr/>
        </p:nvSpPr>
        <p:spPr>
          <a:xfrm flipV="1">
            <a:off x="2562840" y="4487400"/>
            <a:ext cx="4240080" cy="843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Straight Arrow Connector 184">
            <a:extLst>
              <a:ext uri="{FF2B5EF4-FFF2-40B4-BE49-F238E27FC236}">
                <a16:creationId xmlns:a16="http://schemas.microsoft.com/office/drawing/2014/main" id="{861AE8CF-36CB-493D-8C33-1084B6D2DBC2}"/>
              </a:ext>
            </a:extLst>
          </p:cNvPr>
          <p:cNvSpPr/>
          <p:nvPr/>
        </p:nvSpPr>
        <p:spPr>
          <a:xfrm flipV="1">
            <a:off x="2562840" y="4784760"/>
            <a:ext cx="4068000" cy="510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Straight Arrow Connector 186">
            <a:extLst>
              <a:ext uri="{FF2B5EF4-FFF2-40B4-BE49-F238E27FC236}">
                <a16:creationId xmlns:a16="http://schemas.microsoft.com/office/drawing/2014/main" id="{4933D910-1C94-4652-86EA-D9F5DB1D68FF}"/>
              </a:ext>
            </a:extLst>
          </p:cNvPr>
          <p:cNvSpPr/>
          <p:nvPr/>
        </p:nvSpPr>
        <p:spPr>
          <a:xfrm>
            <a:off x="2562840" y="5259960"/>
            <a:ext cx="4240080" cy="186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8" name="Straight Arrow Connector 188">
            <a:extLst>
              <a:ext uri="{FF2B5EF4-FFF2-40B4-BE49-F238E27FC236}">
                <a16:creationId xmlns:a16="http://schemas.microsoft.com/office/drawing/2014/main" id="{AAB04601-8BF3-41D8-9706-5F02B5804269}"/>
              </a:ext>
            </a:extLst>
          </p:cNvPr>
          <p:cNvSpPr/>
          <p:nvPr/>
        </p:nvSpPr>
        <p:spPr>
          <a:xfrm>
            <a:off x="2562840" y="5216400"/>
            <a:ext cx="4008240" cy="549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Straight Arrow Connector 190">
            <a:extLst>
              <a:ext uri="{FF2B5EF4-FFF2-40B4-BE49-F238E27FC236}">
                <a16:creationId xmlns:a16="http://schemas.microsoft.com/office/drawing/2014/main" id="{D7A61B42-92C2-41C5-9DCB-9FD0B8866B0F}"/>
              </a:ext>
            </a:extLst>
          </p:cNvPr>
          <p:cNvSpPr/>
          <p:nvPr/>
        </p:nvSpPr>
        <p:spPr>
          <a:xfrm>
            <a:off x="2562840" y="5233680"/>
            <a:ext cx="3873240" cy="813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C55A1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Straight Arrow Connector 192">
            <a:extLst>
              <a:ext uri="{FF2B5EF4-FFF2-40B4-BE49-F238E27FC236}">
                <a16:creationId xmlns:a16="http://schemas.microsoft.com/office/drawing/2014/main" id="{AE7D0639-6A22-4CA8-A021-93A91AFC7B4D}"/>
              </a:ext>
            </a:extLst>
          </p:cNvPr>
          <p:cNvSpPr/>
          <p:nvPr/>
        </p:nvSpPr>
        <p:spPr>
          <a:xfrm flipV="1">
            <a:off x="4679640" y="1582200"/>
            <a:ext cx="1951560" cy="3978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2F559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Straight Arrow Connector 194">
            <a:extLst>
              <a:ext uri="{FF2B5EF4-FFF2-40B4-BE49-F238E27FC236}">
                <a16:creationId xmlns:a16="http://schemas.microsoft.com/office/drawing/2014/main" id="{F49B28AC-FE24-4CE2-AFC9-B4D35AD59C56}"/>
              </a:ext>
            </a:extLst>
          </p:cNvPr>
          <p:cNvSpPr/>
          <p:nvPr/>
        </p:nvSpPr>
        <p:spPr>
          <a:xfrm flipV="1">
            <a:off x="2880000" y="1769400"/>
            <a:ext cx="2927520" cy="2909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2F559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Straight Arrow Connector 196">
            <a:extLst>
              <a:ext uri="{FF2B5EF4-FFF2-40B4-BE49-F238E27FC236}">
                <a16:creationId xmlns:a16="http://schemas.microsoft.com/office/drawing/2014/main" id="{E72EA55C-A887-4964-AE7A-7781C5009F34}"/>
              </a:ext>
            </a:extLst>
          </p:cNvPr>
          <p:cNvSpPr/>
          <p:nvPr/>
        </p:nvSpPr>
        <p:spPr>
          <a:xfrm flipV="1">
            <a:off x="4652640" y="3523680"/>
            <a:ext cx="2053800" cy="2120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2F559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Straight Arrow Connector 198">
            <a:extLst>
              <a:ext uri="{FF2B5EF4-FFF2-40B4-BE49-F238E27FC236}">
                <a16:creationId xmlns:a16="http://schemas.microsoft.com/office/drawing/2014/main" id="{4AA07C27-FD9E-434D-BA1E-78326C7FB72C}"/>
              </a:ext>
            </a:extLst>
          </p:cNvPr>
          <p:cNvSpPr/>
          <p:nvPr/>
        </p:nvSpPr>
        <p:spPr>
          <a:xfrm flipV="1">
            <a:off x="4652640" y="3842640"/>
            <a:ext cx="1998360" cy="1802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2F559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Straight Arrow Connector 199">
            <a:extLst>
              <a:ext uri="{FF2B5EF4-FFF2-40B4-BE49-F238E27FC236}">
                <a16:creationId xmlns:a16="http://schemas.microsoft.com/office/drawing/2014/main" id="{2432B527-0F43-4F6A-B7E9-8B76A93E72A5}"/>
              </a:ext>
            </a:extLst>
          </p:cNvPr>
          <p:cNvSpPr/>
          <p:nvPr/>
        </p:nvSpPr>
        <p:spPr>
          <a:xfrm flipV="1">
            <a:off x="4679640" y="4180320"/>
            <a:ext cx="2133360" cy="1491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2F559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Straight Arrow Connector 200">
            <a:extLst>
              <a:ext uri="{FF2B5EF4-FFF2-40B4-BE49-F238E27FC236}">
                <a16:creationId xmlns:a16="http://schemas.microsoft.com/office/drawing/2014/main" id="{D0ADCF50-58AF-41B0-B90C-B7615DB9EA0E}"/>
              </a:ext>
            </a:extLst>
          </p:cNvPr>
          <p:cNvSpPr/>
          <p:nvPr/>
        </p:nvSpPr>
        <p:spPr>
          <a:xfrm flipV="1">
            <a:off x="4609080" y="5453280"/>
            <a:ext cx="2538720" cy="232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2F559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Straight Arrow Connector 201">
            <a:extLst>
              <a:ext uri="{FF2B5EF4-FFF2-40B4-BE49-F238E27FC236}">
                <a16:creationId xmlns:a16="http://schemas.microsoft.com/office/drawing/2014/main" id="{0F740A93-6464-4C31-935B-2CA9F1BB5841}"/>
              </a:ext>
            </a:extLst>
          </p:cNvPr>
          <p:cNvSpPr/>
          <p:nvPr/>
        </p:nvSpPr>
        <p:spPr>
          <a:xfrm>
            <a:off x="4609080" y="5702760"/>
            <a:ext cx="2228760" cy="76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2F559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Straight Arrow Connector 202">
            <a:extLst>
              <a:ext uri="{FF2B5EF4-FFF2-40B4-BE49-F238E27FC236}">
                <a16:creationId xmlns:a16="http://schemas.microsoft.com/office/drawing/2014/main" id="{EA7AC876-DFAA-4175-A64D-F9B9CAEF9D3B}"/>
              </a:ext>
            </a:extLst>
          </p:cNvPr>
          <p:cNvSpPr/>
          <p:nvPr/>
        </p:nvSpPr>
        <p:spPr>
          <a:xfrm>
            <a:off x="3600000" y="5614200"/>
            <a:ext cx="1941480" cy="357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2F5597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41297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9D9D0-89EF-4FE9-A792-9E519CF4B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B795B-D01B-4E4B-8F26-A6668E26C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Connections on the previous slide.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Pair the Committees that are not working well with those that need improvement on the basis of POLICY ISSUE.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Report back on the linkages / themes emerging.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15 Minutes!</a:t>
            </a:r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AF3E4A-C28F-4F51-AF1F-5F3457ADC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9000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6A701-A9B0-4EA0-958F-A9871412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580"/>
            <a:ext cx="10515600" cy="1325563"/>
          </a:xfrm>
        </p:spPr>
        <p:txBody>
          <a:bodyPr/>
          <a:lstStyle/>
          <a:p>
            <a:r>
              <a:rPr lang="en-US" dirty="0"/>
              <a:t>Committees</a:t>
            </a:r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FB97A4-0830-4191-9D3A-D35FC132A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3433" y="911320"/>
            <a:ext cx="5157787" cy="823912"/>
          </a:xfrm>
        </p:spPr>
        <p:txBody>
          <a:bodyPr/>
          <a:lstStyle/>
          <a:p>
            <a:r>
              <a:rPr lang="en-US" dirty="0"/>
              <a:t>Working Well	</a:t>
            </a:r>
            <a:endParaRPr lang="en-I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F7720-D607-4424-AFAD-B9869B7CD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80617"/>
            <a:ext cx="5157787" cy="440904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Residents’ Association</a:t>
            </a:r>
          </a:p>
          <a:p>
            <a:r>
              <a:rPr lang="en-US" dirty="0"/>
              <a:t>FORSA Standing Orders Committee</a:t>
            </a:r>
          </a:p>
          <a:p>
            <a:r>
              <a:rPr lang="en-US" dirty="0"/>
              <a:t>Secretariat</a:t>
            </a:r>
          </a:p>
          <a:p>
            <a:r>
              <a:rPr lang="en-US" dirty="0"/>
              <a:t>Housing SPC (interaction between Reps)</a:t>
            </a:r>
          </a:p>
          <a:p>
            <a:r>
              <a:rPr lang="en-US" dirty="0"/>
              <a:t>LCDC (formerly)</a:t>
            </a:r>
            <a:endParaRPr lang="en-IE" dirty="0"/>
          </a:p>
          <a:p>
            <a:r>
              <a:rPr lang="en-US" dirty="0"/>
              <a:t>Public Arts Steering Group (tentative)</a:t>
            </a:r>
          </a:p>
          <a:p>
            <a:r>
              <a:rPr lang="en-US" dirty="0"/>
              <a:t>SPC 4 – Climate Change</a:t>
            </a:r>
          </a:p>
          <a:p>
            <a:r>
              <a:rPr lang="en-US" dirty="0"/>
              <a:t>Sports Partnership</a:t>
            </a:r>
            <a:endParaRPr lang="en-IE" dirty="0"/>
          </a:p>
          <a:p>
            <a:endParaRPr lang="en-I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2423E55-6CC2-4FBE-8302-55B0B182C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956705"/>
            <a:ext cx="5183188" cy="823912"/>
          </a:xfrm>
        </p:spPr>
        <p:txBody>
          <a:bodyPr/>
          <a:lstStyle/>
          <a:p>
            <a:r>
              <a:rPr lang="en-US" dirty="0"/>
              <a:t>Need Improvement</a:t>
            </a:r>
            <a:endParaRPr lang="en-IE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72901B9-33AC-4822-879A-B20371746F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80617"/>
            <a:ext cx="5183188" cy="440904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SPCs</a:t>
            </a:r>
          </a:p>
          <a:p>
            <a:r>
              <a:rPr lang="en-US" dirty="0"/>
              <a:t>DCC</a:t>
            </a:r>
          </a:p>
          <a:p>
            <a:r>
              <a:rPr lang="en-US" dirty="0"/>
              <a:t>LCDC</a:t>
            </a:r>
            <a:endParaRPr lang="en-IE" dirty="0"/>
          </a:p>
          <a:p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4AD3A-2D90-46F3-807E-01A4D42DC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5767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9617A09-2312-474C-8AF8-36B55C90D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the PPN - Participation</a:t>
            </a:r>
            <a:endParaRPr lang="en-I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4D8B5E5-28B6-401E-B329-CFED9FC21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encourage and enable public participation in local decision making and planning of services.</a:t>
            </a:r>
          </a:p>
          <a:p>
            <a:endParaRPr lang="en-US" dirty="0"/>
          </a:p>
          <a:p>
            <a:r>
              <a:rPr lang="en-US" spc="-1" dirty="0">
                <a:solidFill>
                  <a:srgbClr val="000000"/>
                </a:solidFill>
              </a:rPr>
              <a:t>to </a:t>
            </a:r>
            <a:r>
              <a:rPr lang="en-US" b="1" spc="-1" dirty="0">
                <a:solidFill>
                  <a:srgbClr val="000000"/>
                </a:solidFill>
              </a:rPr>
              <a:t>identify issues </a:t>
            </a:r>
            <a:r>
              <a:rPr lang="en-US" spc="-1" dirty="0">
                <a:solidFill>
                  <a:srgbClr val="000000"/>
                </a:solidFill>
              </a:rPr>
              <a:t>of collective concern and work to influence policy locally.</a:t>
            </a:r>
            <a:endParaRPr lang="en-IE" spc="-1" dirty="0">
              <a:latin typeface="Arial"/>
            </a:endParaRPr>
          </a:p>
          <a:p>
            <a:endParaRPr lang="en-US" dirty="0"/>
          </a:p>
          <a:p>
            <a:r>
              <a:rPr lang="en-US" spc="-1" dirty="0">
                <a:solidFill>
                  <a:srgbClr val="000000"/>
                </a:solidFill>
              </a:rPr>
              <a:t>support a process that will feed the </a:t>
            </a:r>
            <a:r>
              <a:rPr lang="en-US" b="1" spc="-1" dirty="0">
                <a:solidFill>
                  <a:srgbClr val="000000"/>
                </a:solidFill>
              </a:rPr>
              <a:t>broad range of ideas</a:t>
            </a:r>
            <a:r>
              <a:rPr lang="en-US" spc="-1" dirty="0">
                <a:solidFill>
                  <a:srgbClr val="000000"/>
                </a:solidFill>
              </a:rPr>
              <a:t>, experience, suggestions and proposals of the Network into policies and plans being developed by agencies and decision makers in areas that are of interest and relevant to the Network </a:t>
            </a:r>
            <a:endParaRPr lang="en-IE" spc="-1" dirty="0">
              <a:latin typeface="Arial"/>
            </a:endParaRPr>
          </a:p>
          <a:p>
            <a:endParaRPr lang="en-IE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D0AEF26-A2D2-455D-A51B-745209963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22213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D4342-F6C8-4DFC-B89B-321CBD430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Empowerment for Participation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72889-243D-4A41-B752-F9DF432C6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Finding Common Interests / Themes</a:t>
            </a:r>
          </a:p>
          <a:p>
            <a:endParaRPr lang="en-US" dirty="0"/>
          </a:p>
          <a:p>
            <a:r>
              <a:rPr lang="en-US" dirty="0"/>
              <a:t>Building Networks and Relationships</a:t>
            </a:r>
          </a:p>
          <a:p>
            <a:endParaRPr lang="en-US" dirty="0"/>
          </a:p>
          <a:p>
            <a:r>
              <a:rPr lang="en-US" dirty="0"/>
              <a:t>Agenda Sharing</a:t>
            </a:r>
          </a:p>
          <a:p>
            <a:endParaRPr lang="en-US" dirty="0"/>
          </a:p>
          <a:p>
            <a:r>
              <a:rPr lang="en-US" dirty="0"/>
              <a:t>Put Plenary Into Action</a:t>
            </a:r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09C762-2026-407F-BC49-5D65E7F0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1813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C8BBB-E212-47B2-8C15-54A3AD53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Plenary in Action – Homework!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573B3-65E3-48C4-BF9D-6B76A5498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You’ve identified your themes and where they cross-over. Apart from the groups you yourselves are part of, list at least 5 groups that are part of your Plenary that have an interest in each these themes.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necessary and possible – Group the issues so you don’t have too many separate groups.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C00E1-3DF8-4953-8BE4-D02C041B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3575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20C1-0724-493E-9D7A-5C9E44362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Issues / Themes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A77EC-7D2E-40DF-8F70-A1BEA695C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E8737-5A93-4BC1-8D34-0FCC992E2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9531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A6D1-AA54-478F-9B79-6CBCB66EB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Plenary in Action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D8E73-2325-4530-89DD-8A4AFA450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/>
              <a:t>You’ve now identified your thematic networks. Next steps?</a:t>
            </a:r>
          </a:p>
          <a:p>
            <a:endParaRPr lang="en-US" dirty="0"/>
          </a:p>
          <a:p>
            <a:pPr lvl="1"/>
            <a:r>
              <a:rPr lang="en-US" dirty="0"/>
              <a:t>What do you want them to do?</a:t>
            </a:r>
          </a:p>
          <a:p>
            <a:pPr lvl="2"/>
            <a:r>
              <a:rPr lang="en-US" dirty="0"/>
              <a:t>Objectives </a:t>
            </a:r>
          </a:p>
          <a:p>
            <a:pPr lvl="2"/>
            <a:r>
              <a:rPr lang="en-US" dirty="0"/>
              <a:t>Meetings</a:t>
            </a:r>
          </a:p>
          <a:p>
            <a:pPr lvl="2"/>
            <a:r>
              <a:rPr lang="en-US" dirty="0"/>
              <a:t>Facilitators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Who will engage with them?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How will you engage?</a:t>
            </a:r>
          </a:p>
          <a:p>
            <a:endParaRPr lang="en-US" dirty="0"/>
          </a:p>
          <a:p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33241B-51BC-438F-A312-F038A712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07534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5BDA-F32D-44E3-985E-BFE29434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Engaging Plenary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04D89-F54B-4928-AFA5-4FB77A4FF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the expectation is clear and realistic</a:t>
            </a:r>
          </a:p>
          <a:p>
            <a:endParaRPr lang="en-US" dirty="0"/>
          </a:p>
          <a:p>
            <a:r>
              <a:rPr lang="en-US" dirty="0"/>
              <a:t>Be clear about expected time commitment</a:t>
            </a:r>
          </a:p>
          <a:p>
            <a:endParaRPr lang="en-US" dirty="0"/>
          </a:p>
          <a:p>
            <a:r>
              <a:rPr lang="en-US" dirty="0"/>
              <a:t>Ensure everyone has a role to play (now or in the future)</a:t>
            </a:r>
          </a:p>
          <a:p>
            <a:endParaRPr lang="en-US" dirty="0"/>
          </a:p>
          <a:p>
            <a:r>
              <a:rPr lang="en-US" dirty="0"/>
              <a:t>Issues AND Solutions Focused!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2BE00-8FBD-4C2D-9158-5AB701B1C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79322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BF460-B072-4A12-AC06-BF02E88FB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74735" y="640081"/>
            <a:ext cx="3377183" cy="3708895"/>
          </a:xfrm>
          <a:noFill/>
        </p:spPr>
        <p:txBody>
          <a:bodyPr>
            <a:normAutofit/>
          </a:bodyPr>
          <a:lstStyle/>
          <a:p>
            <a:pPr algn="l"/>
            <a:r>
              <a:rPr lang="en-IE" sz="4400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70793-904E-4912-BF83-F03272370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74735" y="4571999"/>
            <a:ext cx="3377184" cy="1645921"/>
          </a:xfrm>
          <a:noFill/>
        </p:spPr>
        <p:txBody>
          <a:bodyPr>
            <a:normAutofit/>
          </a:bodyPr>
          <a:lstStyle/>
          <a:p>
            <a:pPr algn="l"/>
            <a:endParaRPr lang="en-IE" sz="2000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61B5FC3-619B-44BA-AB6C-FB1705F2BB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" r="2" b="2"/>
          <a:stretch/>
        </p:blipFill>
        <p:spPr>
          <a:xfrm>
            <a:off x="1667623" y="2195042"/>
            <a:ext cx="2611480" cy="2376957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6B71E-7A86-48E1-8D85-29103E70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34636" y="6492875"/>
            <a:ext cx="4657364" cy="365125"/>
          </a:xfrm>
        </p:spPr>
        <p:txBody>
          <a:bodyPr/>
          <a:lstStyle/>
          <a:p>
            <a:r>
              <a:rPr lang="en-GB" b="1" dirty="0"/>
              <a:t>© Social Justice Ireland  </a:t>
            </a:r>
          </a:p>
          <a:p>
            <a:r>
              <a:rPr lang="en-GB" b="1" dirty="0"/>
              <a:t>W: www.socialjustice.ie   T: @</a:t>
            </a:r>
            <a:r>
              <a:rPr lang="en-GB" b="1" dirty="0" err="1"/>
              <a:t>SocialJusticeI</a:t>
            </a:r>
            <a:r>
              <a:rPr lang="en-GB" b="1" dirty="0"/>
              <a:t>  F: fb.me/</a:t>
            </a:r>
            <a:r>
              <a:rPr lang="en-GB" b="1" dirty="0" err="1"/>
              <a:t>SocialJusticeI</a:t>
            </a:r>
            <a:r>
              <a:rPr lang="en-GB" b="1" dirty="0"/>
              <a:t> 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91329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4FEE9-B776-4C17-AE90-7E1157BD8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1F35E8-606D-4B50-91C2-6CF257B984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C50E27-7FFB-4A47-B001-0C6BF00A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8860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9E779-435D-409E-A6AA-191B1C82B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going to cover?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669D2-4127-4F5F-A619-72B78DF84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impacting on your role in Committees?</a:t>
            </a:r>
          </a:p>
          <a:p>
            <a:endParaRPr lang="en-US" dirty="0"/>
          </a:p>
          <a:p>
            <a:r>
              <a:rPr lang="en-US" dirty="0"/>
              <a:t>Building Relationships, Having an Impact</a:t>
            </a:r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2F656F-6539-48DA-9237-5C2611A93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3207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B3D32-CD7D-4A74-ABB6-E23B83349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Role – Where does your mandate come from?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B95F9-3FC9-4320-872F-AC4B1BFBF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Plenary?</a:t>
            </a:r>
          </a:p>
          <a:p>
            <a:endParaRPr lang="en-US" dirty="0"/>
          </a:p>
          <a:p>
            <a:r>
              <a:rPr lang="en-US" dirty="0"/>
              <a:t>Linkage Groups / Thematic Networks?</a:t>
            </a:r>
          </a:p>
          <a:p>
            <a:endParaRPr lang="en-US" dirty="0"/>
          </a:p>
          <a:p>
            <a:r>
              <a:rPr lang="en-US" dirty="0"/>
              <a:t>Vision for Community Wellbeing Inputs?</a:t>
            </a:r>
          </a:p>
          <a:p>
            <a:endParaRPr lang="en-US" dirty="0"/>
          </a:p>
          <a:p>
            <a:r>
              <a:rPr lang="en-US" dirty="0"/>
              <a:t>Own Experience?</a:t>
            </a:r>
          </a:p>
          <a:p>
            <a:endParaRPr lang="en-US" dirty="0"/>
          </a:p>
          <a:p>
            <a:r>
              <a:rPr lang="en-US" dirty="0"/>
              <a:t>The Local Authority?</a:t>
            </a:r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AD564-56AE-4DC4-8895-4750D5734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7011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F193D-7A09-42CA-95C3-90AFD4B0B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Committees</a:t>
            </a:r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CD0FA-B4C0-40D9-AEBF-CDB60E40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  <p:grpSp>
        <p:nvGrpSpPr>
          <p:cNvPr id="5" name="Diagram 1">
            <a:extLst>
              <a:ext uri="{FF2B5EF4-FFF2-40B4-BE49-F238E27FC236}">
                <a16:creationId xmlns:a16="http://schemas.microsoft.com/office/drawing/2014/main" id="{DB08CAC9-E02C-4991-8032-6BEC87DF5742}"/>
              </a:ext>
            </a:extLst>
          </p:cNvPr>
          <p:cNvGrpSpPr/>
          <p:nvPr/>
        </p:nvGrpSpPr>
        <p:grpSpPr>
          <a:xfrm>
            <a:off x="550380" y="1033390"/>
            <a:ext cx="11091240" cy="5322960"/>
            <a:chOff x="540000" y="1157040"/>
            <a:chExt cx="11091240" cy="532296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DC81576-3FC3-4445-95E5-20D4C22D18A2}"/>
                </a:ext>
              </a:extLst>
            </p:cNvPr>
            <p:cNvSpPr/>
            <p:nvPr/>
          </p:nvSpPr>
          <p:spPr>
            <a:xfrm>
              <a:off x="540000" y="1157040"/>
              <a:ext cx="11091240" cy="5322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F8233A0-BA0E-4CEE-B40A-B7C23786356D}"/>
                </a:ext>
              </a:extLst>
            </p:cNvPr>
            <p:cNvSpPr/>
            <p:nvPr/>
          </p:nvSpPr>
          <p:spPr>
            <a:xfrm>
              <a:off x="5580360" y="1157400"/>
              <a:ext cx="1011240" cy="1011240"/>
            </a:xfrm>
            <a:prstGeom prst="ellipse">
              <a:avLst/>
            </a:prstGeom>
            <a:solidFill>
              <a:schemeClr val="accent5">
                <a:hueOff val="0"/>
                <a:satOff val="0"/>
                <a:lumOff val="0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US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Local Community Development Committee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E864C13A-3D4F-454D-90BC-377CD972DCA7}"/>
                </a:ext>
              </a:extLst>
            </p:cNvPr>
            <p:cNvSpPr/>
            <p:nvPr/>
          </p:nvSpPr>
          <p:spPr>
            <a:xfrm rot="1200000">
              <a:off x="6659280" y="174852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0"/>
                <a:satOff val="0"/>
                <a:lumOff val="0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BE24FA8-D708-423A-8A4E-925C2D5AEB59}"/>
                </a:ext>
              </a:extLst>
            </p:cNvPr>
            <p:cNvSpPr/>
            <p:nvPr/>
          </p:nvSpPr>
          <p:spPr>
            <a:xfrm>
              <a:off x="7009200" y="1677240"/>
              <a:ext cx="1011240" cy="1011240"/>
            </a:xfrm>
            <a:prstGeom prst="ellipse">
              <a:avLst/>
            </a:prstGeom>
            <a:solidFill>
              <a:schemeClr val="accent5">
                <a:hueOff val="-844818"/>
                <a:satOff val="-2177"/>
                <a:lumOff val="-1471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US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Independent Evaluation Committee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9E31E8A9-9222-4514-949A-4415C13EBD59}"/>
                </a:ext>
              </a:extLst>
            </p:cNvPr>
            <p:cNvSpPr/>
            <p:nvPr/>
          </p:nvSpPr>
          <p:spPr>
            <a:xfrm rot="3600000">
              <a:off x="7757640" y="266364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-844818"/>
                <a:satOff val="-2177"/>
                <a:lumOff val="-1471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CBC07AF-FEA3-4252-93F1-6F5535349391}"/>
                </a:ext>
              </a:extLst>
            </p:cNvPr>
            <p:cNvSpPr/>
            <p:nvPr/>
          </p:nvSpPr>
          <p:spPr>
            <a:xfrm>
              <a:off x="7769520" y="2994120"/>
              <a:ext cx="1011240" cy="1011240"/>
            </a:xfrm>
            <a:prstGeom prst="ellipse">
              <a:avLst/>
            </a:prstGeom>
            <a:solidFill>
              <a:schemeClr val="accent5">
                <a:hueOff val="-1689636"/>
                <a:satOff val="-4355"/>
                <a:lumOff val="-2941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IE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Public Arts Steering Committee 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346F97FC-9EC4-4EAA-A4DD-86C2B5956A97}"/>
                </a:ext>
              </a:extLst>
            </p:cNvPr>
            <p:cNvSpPr/>
            <p:nvPr/>
          </p:nvSpPr>
          <p:spPr>
            <a:xfrm rot="6000000">
              <a:off x="8012160" y="406944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-1689636"/>
                <a:satOff val="-4355"/>
                <a:lumOff val="-2941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E916E38-5112-4DAF-9394-6D4ABB7B0CBA}"/>
                </a:ext>
              </a:extLst>
            </p:cNvPr>
            <p:cNvSpPr/>
            <p:nvPr/>
          </p:nvSpPr>
          <p:spPr>
            <a:xfrm>
              <a:off x="7505280" y="4491360"/>
              <a:ext cx="1011240" cy="1011240"/>
            </a:xfrm>
            <a:prstGeom prst="ellipse">
              <a:avLst/>
            </a:prstGeom>
            <a:solidFill>
              <a:schemeClr val="accent5">
                <a:hueOff val="-2534453"/>
                <a:satOff val="-6532"/>
                <a:lumOff val="-4412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IE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Place Names Committee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29820F07-EF54-4D10-9FE4-A5618E88553B}"/>
                </a:ext>
              </a:extLst>
            </p:cNvPr>
            <p:cNvSpPr/>
            <p:nvPr/>
          </p:nvSpPr>
          <p:spPr>
            <a:xfrm rot="8400000">
              <a:off x="7302240" y="531108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-2534453"/>
                <a:satOff val="-6532"/>
                <a:lumOff val="-4412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69D1929-E63B-422F-B05C-4E708BE15E63}"/>
                </a:ext>
              </a:extLst>
            </p:cNvPr>
            <p:cNvSpPr/>
            <p:nvPr/>
          </p:nvSpPr>
          <p:spPr>
            <a:xfrm>
              <a:off x="6340680" y="5468760"/>
              <a:ext cx="1011240" cy="1011240"/>
            </a:xfrm>
            <a:prstGeom prst="ellipse">
              <a:avLst/>
            </a:prstGeom>
            <a:solidFill>
              <a:schemeClr val="accent5">
                <a:hueOff val="-3379271"/>
                <a:satOff val="-8710"/>
                <a:lumOff val="-5883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IE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Heritage Forum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825CA594-954D-4AF7-924E-8F82E1A2C782}"/>
                </a:ext>
              </a:extLst>
            </p:cNvPr>
            <p:cNvSpPr/>
            <p:nvPr/>
          </p:nvSpPr>
          <p:spPr>
            <a:xfrm rot="10800000">
              <a:off x="5961960" y="580608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-3379271"/>
                <a:satOff val="-8710"/>
                <a:lumOff val="-5883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65E32C0-D92D-4F40-986D-C0BA1519C893}"/>
                </a:ext>
              </a:extLst>
            </p:cNvPr>
            <p:cNvSpPr/>
            <p:nvPr/>
          </p:nvSpPr>
          <p:spPr>
            <a:xfrm>
              <a:off x="4820040" y="5468760"/>
              <a:ext cx="1011240" cy="1011240"/>
            </a:xfrm>
            <a:prstGeom prst="ellipse">
              <a:avLst/>
            </a:prstGeom>
            <a:solidFill>
              <a:schemeClr val="accent5">
                <a:hueOff val="-4224089"/>
                <a:satOff val="-10887"/>
                <a:lumOff val="-7353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US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Joint Policing Committee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3ACBFF39-53A0-4E86-9E9E-9810BFADD178}"/>
                </a:ext>
              </a:extLst>
            </p:cNvPr>
            <p:cNvSpPr/>
            <p:nvPr/>
          </p:nvSpPr>
          <p:spPr>
            <a:xfrm rot="13200000">
              <a:off x="4615920" y="532188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-4224089"/>
                <a:satOff val="-10887"/>
                <a:lumOff val="-7353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D34223A-193F-4880-99A4-EFDEDE92B4E0}"/>
                </a:ext>
              </a:extLst>
            </p:cNvPr>
            <p:cNvSpPr/>
            <p:nvPr/>
          </p:nvSpPr>
          <p:spPr>
            <a:xfrm>
              <a:off x="3655440" y="4491360"/>
              <a:ext cx="1011240" cy="1011240"/>
            </a:xfrm>
            <a:prstGeom prst="ellipse">
              <a:avLst/>
            </a:prstGeom>
            <a:solidFill>
              <a:schemeClr val="accent5">
                <a:hueOff val="-5068907"/>
                <a:satOff val="-13064"/>
                <a:lumOff val="-8824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US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Sligo Sport &amp; Recreation Partnership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id="{53FB60FB-A66C-4023-8BEA-5C338EA5A2A2}"/>
                </a:ext>
              </a:extLst>
            </p:cNvPr>
            <p:cNvSpPr/>
            <p:nvPr/>
          </p:nvSpPr>
          <p:spPr>
            <a:xfrm rot="15600000">
              <a:off x="3895200" y="408672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-5068907"/>
                <a:satOff val="-13064"/>
                <a:lumOff val="-8824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082D269-50A0-4364-BE00-AF223FD714BF}"/>
                </a:ext>
              </a:extLst>
            </p:cNvPr>
            <p:cNvSpPr/>
            <p:nvPr/>
          </p:nvSpPr>
          <p:spPr>
            <a:xfrm>
              <a:off x="3396240" y="3021480"/>
              <a:ext cx="1011240" cy="1011240"/>
            </a:xfrm>
            <a:prstGeom prst="ellipse">
              <a:avLst/>
            </a:prstGeom>
            <a:solidFill>
              <a:schemeClr val="accent5">
                <a:hueOff val="-5913725"/>
                <a:satOff val="-15242"/>
                <a:lumOff val="-10294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IE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 Disability Consultative Committee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22" name="Arrow: Right 21">
              <a:extLst>
                <a:ext uri="{FF2B5EF4-FFF2-40B4-BE49-F238E27FC236}">
                  <a16:creationId xmlns:a16="http://schemas.microsoft.com/office/drawing/2014/main" id="{563E2BE9-4AEB-4EFD-9EC9-3DE3B93C4CEE}"/>
                </a:ext>
              </a:extLst>
            </p:cNvPr>
            <p:cNvSpPr/>
            <p:nvPr/>
          </p:nvSpPr>
          <p:spPr>
            <a:xfrm rot="18000000">
              <a:off x="4138920" y="267840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-5913725"/>
                <a:satOff val="-15242"/>
                <a:lumOff val="-10294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EE9ABBC-F278-4E27-9963-B4494752C4B0}"/>
                </a:ext>
              </a:extLst>
            </p:cNvPr>
            <p:cNvSpPr/>
            <p:nvPr/>
          </p:nvSpPr>
          <p:spPr>
            <a:xfrm>
              <a:off x="4151520" y="1677240"/>
              <a:ext cx="1011240" cy="1011240"/>
            </a:xfrm>
            <a:prstGeom prst="ellipse">
              <a:avLst/>
            </a:prstGeom>
            <a:solidFill>
              <a:schemeClr val="accent5">
                <a:hueOff val="-6758543"/>
                <a:satOff val="-17419"/>
                <a:lumOff val="-11765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IE" sz="700" b="0" strike="noStrike" spc="-1" dirty="0">
                  <a:solidFill>
                    <a:srgbClr val="FFFFFF"/>
                  </a:solidFill>
                  <a:latin typeface="Arial"/>
                  <a:ea typeface="DejaVu Sans"/>
                </a:rPr>
                <a:t>North West Fisheries Local Action Group</a:t>
              </a:r>
              <a:endParaRPr lang="en-IE" sz="700" b="0" strike="noStrike" spc="-1" dirty="0">
                <a:latin typeface="Arial"/>
              </a:endParaRPr>
            </a:p>
          </p:txBody>
        </p:sp>
        <p:sp>
          <p:nvSpPr>
            <p:cNvPr id="24" name="Arrow: Right 23">
              <a:extLst>
                <a:ext uri="{FF2B5EF4-FFF2-40B4-BE49-F238E27FC236}">
                  <a16:creationId xmlns:a16="http://schemas.microsoft.com/office/drawing/2014/main" id="{133819C2-1096-43F0-A29B-3852730B13F5}"/>
                </a:ext>
              </a:extLst>
            </p:cNvPr>
            <p:cNvSpPr/>
            <p:nvPr/>
          </p:nvSpPr>
          <p:spPr>
            <a:xfrm rot="20400000">
              <a:off x="5229360" y="1755360"/>
              <a:ext cx="267120" cy="3402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hueOff val="-6758543"/>
                <a:satOff val="-17419"/>
                <a:lumOff val="-11765"/>
                <a:alphaOff val="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AFA5B77-D10C-44B8-871B-C5702D7B2FF0}"/>
                </a:ext>
              </a:extLst>
            </p:cNvPr>
            <p:cNvSpPr/>
            <p:nvPr/>
          </p:nvSpPr>
          <p:spPr>
            <a:xfrm>
              <a:off x="2968200" y="1872720"/>
              <a:ext cx="1011240" cy="1011240"/>
            </a:xfrm>
            <a:prstGeom prst="ellipse">
              <a:avLst/>
            </a:prstGeom>
            <a:solidFill>
              <a:schemeClr val="accent5">
                <a:hueOff val="-5913725"/>
                <a:satOff val="-15242"/>
                <a:lumOff val="-10294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IE" sz="700" b="0" strike="noStrike" spc="-1" dirty="0">
                  <a:solidFill>
                    <a:srgbClr val="FFFFFF"/>
                  </a:solidFill>
                  <a:latin typeface="Arial"/>
                  <a:ea typeface="DejaVu Sans"/>
                </a:rPr>
                <a:t>Housing and Corporate SPC</a:t>
              </a:r>
              <a:endParaRPr lang="en-IE" sz="700" b="0" strike="noStrike" spc="-1" dirty="0">
                <a:latin typeface="Arial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AA4EDD9-D1B5-4401-914B-2E6571EFB5C1}"/>
                </a:ext>
              </a:extLst>
            </p:cNvPr>
            <p:cNvSpPr/>
            <p:nvPr/>
          </p:nvSpPr>
          <p:spPr>
            <a:xfrm>
              <a:off x="8076240" y="1873080"/>
              <a:ext cx="1011240" cy="1011240"/>
            </a:xfrm>
            <a:prstGeom prst="ellipse">
              <a:avLst/>
            </a:prstGeom>
            <a:solidFill>
              <a:schemeClr val="accent5">
                <a:hueOff val="-844818"/>
                <a:satOff val="-2177"/>
                <a:lumOff val="-1471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US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Environment and Infrastructure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AE7C97A-F929-4C98-B48D-001F9B0625C5}"/>
                </a:ext>
              </a:extLst>
            </p:cNvPr>
            <p:cNvSpPr/>
            <p:nvPr/>
          </p:nvSpPr>
          <p:spPr>
            <a:xfrm>
              <a:off x="8516880" y="3921480"/>
              <a:ext cx="1011240" cy="1011240"/>
            </a:xfrm>
            <a:prstGeom prst="ellipse">
              <a:avLst/>
            </a:prstGeom>
            <a:solidFill>
              <a:schemeClr val="accent5">
                <a:hueOff val="-2534453"/>
                <a:satOff val="-6532"/>
                <a:lumOff val="-4412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IE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Climate Change</a:t>
              </a:r>
              <a:endParaRPr lang="en-IE" sz="700" b="0" strike="noStrike" spc="-1">
                <a:latin typeface="Arial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FC5A46B-C0FE-41AD-8D33-0AA1DFD55D91}"/>
                </a:ext>
              </a:extLst>
            </p:cNvPr>
            <p:cNvSpPr/>
            <p:nvPr/>
          </p:nvSpPr>
          <p:spPr>
            <a:xfrm>
              <a:off x="2643840" y="4101480"/>
              <a:ext cx="1011240" cy="1011240"/>
            </a:xfrm>
            <a:prstGeom prst="ellipse">
              <a:avLst/>
            </a:prstGeom>
            <a:solidFill>
              <a:schemeClr val="accent5">
                <a:hueOff val="-5068907"/>
                <a:satOff val="-13064"/>
                <a:lumOff val="-8824"/>
                <a:alphaOff val="0"/>
              </a:schemeClr>
            </a:solidFill>
            <a:ln w="12700">
              <a:solidFill>
                <a:srgbClr val="FFFFFF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" tIns="157320" rIns="9000" bIns="157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244"/>
                </a:spcAft>
                <a:tabLst>
                  <a:tab pos="0" algn="l"/>
                </a:tabLst>
              </a:pPr>
              <a:r>
                <a:rPr lang="en-US" sz="700" b="0" strike="noStrike" spc="-1">
                  <a:solidFill>
                    <a:srgbClr val="FFFFFF"/>
                  </a:solidFill>
                  <a:latin typeface="Arial"/>
                  <a:ea typeface="DejaVu Sans"/>
                </a:rPr>
                <a:t>Planning, Community &amp; Economic Development, Arts and Culture</a:t>
              </a:r>
              <a:endParaRPr lang="en-IE" sz="700" b="0" strike="noStrike" spc="-1">
                <a:latin typeface="Arial"/>
              </a:endParaRPr>
            </a:p>
          </p:txBody>
        </p:sp>
      </p:grpSp>
      <p:sp>
        <p:nvSpPr>
          <p:cNvPr id="29" name="Flowchart: Connector 2">
            <a:extLst>
              <a:ext uri="{FF2B5EF4-FFF2-40B4-BE49-F238E27FC236}">
                <a16:creationId xmlns:a16="http://schemas.microsoft.com/office/drawing/2014/main" id="{58C6EA56-B410-489C-A8E9-FD0C408AC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2772" y="2926282"/>
            <a:ext cx="1774297" cy="1707832"/>
          </a:xfrm>
          <a:prstGeom prst="flowChartConnector">
            <a:avLst/>
          </a:prstGeom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tIns="45000" rIns="90000" bIns="45000" numCol="1" spcCol="1440"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1800" b="0" strike="noStrike" spc="-1" dirty="0" err="1">
                <a:solidFill>
                  <a:srgbClr val="FFFFFF"/>
                </a:solidFill>
                <a:latin typeface="Calibri"/>
                <a:ea typeface="DejaVu Sans"/>
              </a:rPr>
              <a:t>Sligo</a:t>
            </a:r>
            <a:r>
              <a:rPr lang="en-US" sz="1800" b="0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PPN</a:t>
            </a:r>
            <a:endParaRPr lang="en-IE" sz="1800" b="0" strike="noStrike" spc="-1" dirty="0">
              <a:latin typeface="Arial"/>
            </a:endParaRPr>
          </a:p>
        </p:txBody>
      </p:sp>
      <p:sp>
        <p:nvSpPr>
          <p:cNvPr id="30" name="Flowchart: Connector 11">
            <a:extLst>
              <a:ext uri="{FF2B5EF4-FFF2-40B4-BE49-F238E27FC236}">
                <a16:creationId xmlns:a16="http://schemas.microsoft.com/office/drawing/2014/main" id="{28414B5C-4AD8-457B-A941-82288FF8A90E}"/>
              </a:ext>
            </a:extLst>
          </p:cNvPr>
          <p:cNvSpPr/>
          <p:nvPr/>
        </p:nvSpPr>
        <p:spPr>
          <a:xfrm>
            <a:off x="8827560" y="2558880"/>
            <a:ext cx="1252440" cy="1221120"/>
          </a:xfrm>
          <a:prstGeom prst="flowChartConnector">
            <a:avLst/>
          </a:prstGeom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tIns="45000" rIns="90000" bIns="45000" numCol="1" spcCol="144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244"/>
              </a:spcAft>
              <a:tabLst>
                <a:tab pos="0" algn="l"/>
              </a:tabLst>
            </a:pPr>
            <a:r>
              <a:rPr lang="en-US" sz="700" b="0" strike="noStrike" spc="-1">
                <a:solidFill>
                  <a:srgbClr val="FFFFFF"/>
                </a:solidFill>
                <a:latin typeface="Arial"/>
                <a:ea typeface="DejaVu Sans"/>
              </a:rPr>
              <a:t>Sligo Leader Partnership Company</a:t>
            </a:r>
            <a:endParaRPr lang="en-IE" sz="7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488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A584985-BEE4-4FC0-BAEF-EEDBF701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Committees are working WELL?</a:t>
            </a:r>
            <a:endParaRPr lang="en-I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2EB14-6CDF-48AE-B526-B4A1625A40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Working Well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2A31EC5-D06A-46A2-853D-CA788D7183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Residents’ Association</a:t>
            </a:r>
          </a:p>
          <a:p>
            <a:r>
              <a:rPr lang="en-US" dirty="0"/>
              <a:t>FORSA Standing Orders Committee</a:t>
            </a:r>
          </a:p>
          <a:p>
            <a:r>
              <a:rPr lang="en-US" dirty="0"/>
              <a:t>Secretariat</a:t>
            </a:r>
          </a:p>
          <a:p>
            <a:r>
              <a:rPr lang="en-US" dirty="0"/>
              <a:t>Housing SPC (interaction between Reps)</a:t>
            </a:r>
          </a:p>
          <a:p>
            <a:r>
              <a:rPr lang="en-US" dirty="0"/>
              <a:t>LCDC (formerly)</a:t>
            </a:r>
            <a:endParaRPr lang="en-I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41DF27-5C82-4D6B-A10F-6DDA23236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731C524-2904-43F7-91D2-E7C39040C10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Public Arts Steering Group (tentative)</a:t>
            </a:r>
          </a:p>
          <a:p>
            <a:r>
              <a:rPr lang="en-US" dirty="0"/>
              <a:t>SPC 4 – Climate Change</a:t>
            </a:r>
          </a:p>
          <a:p>
            <a:r>
              <a:rPr lang="en-US" dirty="0"/>
              <a:t>Sports Partnership</a:t>
            </a:r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A3A94E-785C-4F91-9673-8508E740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0825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FF6D523-1950-4F61-95F6-64BDD4FD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those Committees work so WELL?</a:t>
            </a:r>
            <a:endParaRPr lang="en-IE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5D30C1-D04C-4F59-AAB2-61A3B53A22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Working Together</a:t>
            </a:r>
          </a:p>
          <a:p>
            <a:r>
              <a:rPr lang="en-US" dirty="0"/>
              <a:t>Admin – agenda timing</a:t>
            </a:r>
          </a:p>
          <a:p>
            <a:r>
              <a:rPr lang="en-US" dirty="0"/>
              <a:t>Including Resources</a:t>
            </a:r>
          </a:p>
          <a:p>
            <a:r>
              <a:rPr lang="en-US" dirty="0"/>
              <a:t>New, Fresh, no bad habits</a:t>
            </a:r>
          </a:p>
          <a:p>
            <a:r>
              <a:rPr lang="en-US" dirty="0"/>
              <a:t>Progressive Chair</a:t>
            </a:r>
          </a:p>
          <a:p>
            <a:r>
              <a:rPr lang="en-US" dirty="0"/>
              <a:t>Working Collaboratively</a:t>
            </a:r>
          </a:p>
          <a:p>
            <a:r>
              <a:rPr lang="en-US" dirty="0"/>
              <a:t>Chairperson is vital </a:t>
            </a:r>
          </a:p>
          <a:p>
            <a:r>
              <a:rPr lang="en-US" dirty="0"/>
              <a:t>Reason for being there</a:t>
            </a:r>
            <a:endParaRPr lang="en-IE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9342BC7-39EE-4E43-AEB6-4BDBE35E32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Networking / Relationships</a:t>
            </a:r>
          </a:p>
          <a:p>
            <a:r>
              <a:rPr lang="en-US" dirty="0"/>
              <a:t>Preparation</a:t>
            </a:r>
          </a:p>
          <a:p>
            <a:r>
              <a:rPr lang="en-US" dirty="0"/>
              <a:t>Feedback and Engagement</a:t>
            </a:r>
            <a:endParaRPr lang="en-IE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49C3987-CC5A-4663-AE63-E131C299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9874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3B082-DD16-4F9D-8FA0-CD19AE09E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Committees need Improvement?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19E0B-951B-4C1D-829A-0E757CABA9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SPCs</a:t>
            </a:r>
          </a:p>
          <a:p>
            <a:r>
              <a:rPr lang="en-US" dirty="0"/>
              <a:t>DCC</a:t>
            </a:r>
          </a:p>
          <a:p>
            <a:r>
              <a:rPr lang="en-US" dirty="0"/>
              <a:t>LCDC</a:t>
            </a: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740E6-2E4A-495B-B5BB-38E423ADF7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46630-2D6D-4B5C-8A9F-B5A4DCCB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609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2FF10-2ECB-430A-9FD4-A27C338D1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those Committees need Improvement?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8C5BF-DD1D-48A7-BC66-28E46D0BCA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Top Heavy, too directive</a:t>
            </a:r>
          </a:p>
          <a:p>
            <a:r>
              <a:rPr lang="en-US" dirty="0"/>
              <a:t>Lack of knowledge by LA</a:t>
            </a:r>
          </a:p>
          <a:p>
            <a:r>
              <a:rPr lang="en-US" dirty="0"/>
              <a:t>“Council Committee”</a:t>
            </a:r>
          </a:p>
          <a:p>
            <a:r>
              <a:rPr lang="en-US" dirty="0"/>
              <a:t>Lack of consultation and participation</a:t>
            </a:r>
          </a:p>
          <a:p>
            <a:r>
              <a:rPr lang="en-US" dirty="0"/>
              <a:t>Lack of accountability</a:t>
            </a:r>
          </a:p>
          <a:p>
            <a:r>
              <a:rPr lang="en-US" dirty="0"/>
              <a:t>Weighted towards the LA and Elected </a:t>
            </a:r>
            <a:r>
              <a:rPr lang="en-US" dirty="0" err="1"/>
              <a:t>Councillors</a:t>
            </a: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E247A-46E2-49F3-A4C5-70AA94CC6B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Pre-determined</a:t>
            </a:r>
          </a:p>
          <a:p>
            <a:r>
              <a:rPr lang="en-US" dirty="0"/>
              <a:t>“Rubber-stamping” by Elected </a:t>
            </a:r>
            <a:r>
              <a:rPr lang="en-US" dirty="0" err="1"/>
              <a:t>Councillors</a:t>
            </a:r>
            <a:endParaRPr lang="en-US" dirty="0"/>
          </a:p>
          <a:p>
            <a:r>
              <a:rPr lang="en-US" dirty="0"/>
              <a:t>No clearly understood purpose (in practical terms)</a:t>
            </a:r>
          </a:p>
          <a:p>
            <a:r>
              <a:rPr lang="en-US" dirty="0"/>
              <a:t>Too influenced by the election cycle</a:t>
            </a:r>
          </a:p>
          <a:p>
            <a:r>
              <a:rPr lang="en-US" dirty="0"/>
              <a:t>Lack of understanding of PPN</a:t>
            </a:r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9B2A-B6F8-4D17-A8C7-923C962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Social Justice Ireland   </a:t>
            </a:r>
          </a:p>
          <a:p>
            <a:r>
              <a:rPr lang="fr-FR"/>
              <a:t>W: www.socialjustice.ie   T: @SocialJusticeI  F: fb.me/SocialJusticeI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6017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1141</Words>
  <Application>Microsoft Office PowerPoint</Application>
  <PresentationFormat>Widescreen</PresentationFormat>
  <Paragraphs>218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DejaVu Sans</vt:lpstr>
      <vt:lpstr>Times New Roman</vt:lpstr>
      <vt:lpstr>Office Theme</vt:lpstr>
      <vt:lpstr>Engaging and Representation </vt:lpstr>
      <vt:lpstr>Introductions</vt:lpstr>
      <vt:lpstr>What are we going to cover?</vt:lpstr>
      <vt:lpstr>Your Role – Where does your mandate come from?</vt:lpstr>
      <vt:lpstr>Committees</vt:lpstr>
      <vt:lpstr>Which Committees are working WELL?</vt:lpstr>
      <vt:lpstr>Why do those Committees work so WELL?</vt:lpstr>
      <vt:lpstr>Which Committees need Improvement?</vt:lpstr>
      <vt:lpstr>What do those Committees need Improvement?</vt:lpstr>
      <vt:lpstr>Effective Representation = Making Connections</vt:lpstr>
      <vt:lpstr>Exercise</vt:lpstr>
      <vt:lpstr>Committees</vt:lpstr>
      <vt:lpstr>Role of the PPN - Participation</vt:lpstr>
      <vt:lpstr>Empowerment for Participation</vt:lpstr>
      <vt:lpstr>Plenary in Action – Homework!</vt:lpstr>
      <vt:lpstr>List of Issues / Themes</vt:lpstr>
      <vt:lpstr>Plenary in Action</vt:lpstr>
      <vt:lpstr>Tips for Engaging Plenary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Colette Bennett</dc:creator>
  <cp:lastModifiedBy>Colette Bennett</cp:lastModifiedBy>
  <cp:revision>142</cp:revision>
  <cp:lastPrinted>2019-05-16T19:53:31Z</cp:lastPrinted>
  <dcterms:created xsi:type="dcterms:W3CDTF">2018-07-17T10:01:40Z</dcterms:created>
  <dcterms:modified xsi:type="dcterms:W3CDTF">2022-02-08T21:15:17Z</dcterms:modified>
</cp:coreProperties>
</file>