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42" r:id="rId3"/>
    <p:sldId id="369" r:id="rId4"/>
    <p:sldId id="373" r:id="rId5"/>
    <p:sldId id="370" r:id="rId6"/>
    <p:sldId id="371" r:id="rId7"/>
    <p:sldId id="372" r:id="rId8"/>
    <p:sldId id="35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74" r:id="rId17"/>
    <p:sldId id="375" r:id="rId18"/>
    <p:sldId id="377" r:id="rId19"/>
    <p:sldId id="380" r:id="rId20"/>
    <p:sldId id="379" r:id="rId21"/>
    <p:sldId id="376" r:id="rId22"/>
    <p:sldId id="378" r:id="rId23"/>
    <p:sldId id="341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839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89B1-1ECE-48B2-B303-CCD0ED25E630}" type="datetimeFigureOut">
              <a:rPr lang="en-IE" smtClean="0"/>
              <a:t>22/02/2022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C268-66CD-4E2F-B06C-4FE6D712D0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013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4C268-66CD-4E2F-B06C-4FE6D712D0F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965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4C268-66CD-4E2F-B06C-4FE6D712D0F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551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4C268-66CD-4E2F-B06C-4FE6D712D0F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632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4C268-66CD-4E2F-B06C-4FE6D712D0FF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738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2E74-8376-427F-B615-8401FB0BD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102EE-3B7A-4A55-A26E-13BAD2B81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605D2-325B-4B31-988C-FE8E9AFC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8E1E-53A9-4046-A30D-8895BCE301CA}" type="datetime1">
              <a:rPr lang="en-IE" smtClean="0"/>
              <a:t>22/02/2022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4D83E-FCB1-462F-AD55-521C4CE1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E133A-598C-4BB1-8AD0-29EFFDE6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619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BDF2-9E6F-4632-8E58-71DF0C6F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1950E-0590-4B86-A720-3A9C9D353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BF30C-6D55-4F20-A400-D3A732CA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3EBC-FE79-470E-B4B5-1144219D6267}" type="datetime1">
              <a:rPr lang="en-IE" smtClean="0"/>
              <a:t>22/02/2022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268D-EE01-4901-B655-8A302E04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97886-F4FC-44C9-B05F-809C2000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872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33955-F928-4206-8344-06F7665C3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6808C-B425-442F-9002-45DBD2136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10FE0-A8F8-49D2-B8E0-638A38CD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9EF4-A8C6-4D28-91E6-1B7917B40B5F}" type="datetime1">
              <a:rPr lang="en-IE" smtClean="0"/>
              <a:t>22/02/2022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E328-5311-4273-BA43-3FD28BE0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9851" y="6356350"/>
            <a:ext cx="4443549" cy="365125"/>
          </a:xfrm>
        </p:spPr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2B9CC-F946-48C8-A4E5-2F15995B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645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EA28E-117F-4243-BD57-8789A148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5B9C-6747-4357-B4A1-447845946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63F1F-915F-43A2-9BD3-9E11FE43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C93B-9291-4BFB-8EDC-71A13EAAFAE8}" type="datetime1">
              <a:rPr lang="en-IE" smtClean="0"/>
              <a:t>22/02/2022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318EE-BD88-4109-A973-24DE1B34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0480" y="6356350"/>
            <a:ext cx="4312920" cy="365125"/>
          </a:xfrm>
        </p:spPr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CA582-3BB0-4023-85B0-DF0D0E13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525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AAB0-E872-4563-8270-12DC5178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45B4A-AEDC-4865-AB11-BAD9F3772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F41F4-308D-4407-A2F7-A656D1F1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3B56-A697-4E9B-BD66-463937078ABD}" type="datetime1">
              <a:rPr lang="en-IE" smtClean="0"/>
              <a:t>22/02/2022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5CD9D-1748-4BA7-926E-76A84795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821C7-C94D-44F5-84E2-67C732A4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072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E674-1090-4EBE-9FF1-0DBF48BE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576A-7508-4342-B3AB-60BC9F523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C2550-2FC4-417F-A37A-FDAD52E0E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C995F-84A4-4910-B0DD-0CD41E61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4A9-439B-43C5-965B-FA27C39FABC4}" type="datetime1">
              <a:rPr lang="en-IE" smtClean="0"/>
              <a:t>22/02/2022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23153-AADE-4B3D-8A23-2F27EBC7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3300C-D036-49BA-A45C-367C481A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537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62C1-CB6B-4EC8-89FE-0814C6DE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8027E-E4CE-43A4-A944-BA60062F2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A4580-8BE9-42B2-8899-F85561756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D654D-ABC4-466A-8801-1CD9C8389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5ED1A-CC8B-4587-B010-537EA8BE4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4848E-B8E8-4FF0-8B81-0B799A81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2FF-5B9A-4124-B82A-E1FEA544E728}" type="datetime1">
              <a:rPr lang="en-IE" smtClean="0"/>
              <a:t>22/02/2022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20EB8-DFE7-4F1E-96AF-BA7C9FA9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9040" y="6356350"/>
            <a:ext cx="4404360" cy="365125"/>
          </a:xfrm>
        </p:spPr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AB89C-531F-4295-A1A0-5BC4B611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855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6FC7-D47F-4D03-B2AE-ADCD0DC0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20DBA-7D3F-41DC-8BCF-EF8649EA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345C-2554-4277-B2DA-E5310CE453FB}" type="datetime1">
              <a:rPr lang="en-IE" smtClean="0"/>
              <a:t>22/02/2022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CA52D-8AD1-4374-B3CC-DD8831D8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6789" y="6356350"/>
            <a:ext cx="4456611" cy="365125"/>
          </a:xfrm>
        </p:spPr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8F413-3564-4923-8ED0-5EDC9765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55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1D34A-CB71-465E-B848-68B53980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132C-0A47-4426-9C3B-9337C282CCA6}" type="datetime1">
              <a:rPr lang="en-IE" smtClean="0"/>
              <a:t>22/02/2022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E166B-046B-4C89-8093-1172180C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5166" y="6356350"/>
            <a:ext cx="4378234" cy="365125"/>
          </a:xfrm>
        </p:spPr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62879-AFD0-41B8-A1D0-D829AB28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672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CB36-4A60-486B-83E7-2B2C6968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69C0-4462-41BA-BE52-58FCE82F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5397-D736-44BD-A34F-FAEBFCC0B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3A04E-3A2B-4C01-AB20-74B7561C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FB5-C22A-4BC2-8019-C04BBE5918A1}" type="datetime1">
              <a:rPr lang="en-IE" smtClean="0"/>
              <a:t>22/02/2022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6D3B6-F30B-49C6-B8AE-0CED0D13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103" y="6356350"/>
            <a:ext cx="4391297" cy="365125"/>
          </a:xfrm>
        </p:spPr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D3726-8A00-4ED9-BCD3-2B4C47CC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521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6FF2-B62D-49AA-8EFA-A34D0493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9DB04-1722-44C4-9115-9F93F98B8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51E36-16AD-4A60-B668-D51EBA56D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32797-6E6A-443E-ACD8-BB30C66D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3DB-CFE4-4EEE-9AB8-E2EB310D28BA}" type="datetime1">
              <a:rPr lang="en-IE" smtClean="0"/>
              <a:t>22/02/2022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F944A-3365-4ED3-9629-5D42DAF3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3726" y="6356350"/>
            <a:ext cx="4469674" cy="365125"/>
          </a:xfrm>
        </p:spPr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89178-278A-4BA4-ACA7-49891292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145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2E50B-7551-47F9-B9C3-B1E90ADA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E75A5-6EC0-4485-BD98-25DFE951F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DE36F-F2AE-45F4-AE66-8FC7FE46B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C7B3-F4A4-4A1B-8A89-F6A36FDB3600}" type="datetime1">
              <a:rPr lang="en-IE" smtClean="0"/>
              <a:t>22/02/2022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8DD0-70F6-4C85-B083-8EE6194B9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35977" y="6356350"/>
            <a:ext cx="4417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3FA6-8B09-4BB1-B640-D95DD7ABA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FB0F-AD31-4BA0-B366-544884E652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07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F460-B072-4A12-AC06-BF02E88FB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5342" y="939133"/>
            <a:ext cx="5796577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400" dirty="0"/>
              <a:t>Using the PPN to engage with decision-making structures</a:t>
            </a:r>
            <a:br>
              <a:rPr lang="en-IE" sz="4400" dirty="0"/>
            </a:br>
            <a:endParaRPr lang="en-IE" sz="3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70793-904E-4912-BF83-F03272370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6044" y="4504764"/>
            <a:ext cx="3377184" cy="1645921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IE" sz="2000" dirty="0"/>
              <a:t>Colette Bennett</a:t>
            </a:r>
          </a:p>
          <a:p>
            <a:pPr algn="l">
              <a:spcBef>
                <a:spcPts val="0"/>
              </a:spcBef>
            </a:pPr>
            <a:r>
              <a:rPr lang="en-IE" sz="2000" dirty="0"/>
              <a:t>Economic and Social Analyst</a:t>
            </a:r>
          </a:p>
          <a:p>
            <a:pPr algn="l">
              <a:spcBef>
                <a:spcPts val="0"/>
              </a:spcBef>
            </a:pPr>
            <a:r>
              <a:rPr lang="en-IE" sz="2000" i="1" dirty="0"/>
              <a:t>Social Justice Ireland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61B5FC3-619B-44BA-AB6C-FB1705F2B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" r="2" b="2"/>
          <a:stretch/>
        </p:blipFill>
        <p:spPr>
          <a:xfrm>
            <a:off x="1696278" y="2231487"/>
            <a:ext cx="2631332" cy="239502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B71E-7A86-48E1-8D85-29103E70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4636" y="6492875"/>
            <a:ext cx="4657364" cy="365125"/>
          </a:xfrm>
        </p:spPr>
        <p:txBody>
          <a:bodyPr/>
          <a:lstStyle/>
          <a:p>
            <a:r>
              <a:rPr lang="en-GB" b="1" dirty="0"/>
              <a:t>© Social Justice Ireland  </a:t>
            </a:r>
          </a:p>
          <a:p>
            <a:r>
              <a:rPr lang="en-GB" b="1" dirty="0"/>
              <a:t>W: www.socialjustice.ie   T: @</a:t>
            </a:r>
            <a:r>
              <a:rPr lang="en-GB" b="1" dirty="0" err="1"/>
              <a:t>SocialJusticeI</a:t>
            </a:r>
            <a:r>
              <a:rPr lang="en-GB" b="1" dirty="0"/>
              <a:t>  F: fb.me/</a:t>
            </a:r>
            <a:r>
              <a:rPr lang="en-GB" b="1" dirty="0" err="1"/>
              <a:t>SocialJusticeI</a:t>
            </a:r>
            <a:r>
              <a:rPr lang="en-GB" b="1" dirty="0"/>
              <a:t> 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82898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3D32-CD7D-4A74-ABB6-E23B8334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PPN and National Policy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95F9-3FC9-4320-872F-AC4B1BFB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574" y="1825625"/>
            <a:ext cx="40862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Sustainable, Inclusive and Empowered Communities, A five-year strategy to support the community and voluntary sector in Ireland, 2019-2024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AD564-56AE-4DC4-8895-4750D57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EB0D2-1439-4DCE-A85E-B7A475FBD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04924"/>
            <a:ext cx="6382262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5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3D32-CD7D-4A74-ABB6-E23B8334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PPN and National Policy 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AD564-56AE-4DC4-8895-4750D57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F7D3DD-3C13-4358-B8DB-19C800C7C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DFABA6-76F5-4E4B-A5A4-47F32405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19" y="1394090"/>
            <a:ext cx="6253956" cy="54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3D32-CD7D-4A74-ABB6-E23B8334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PPN and National Policy </a:t>
            </a:r>
            <a:endParaRPr lang="en-I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3079AD-4AC4-49A0-8DA7-E4568A578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412" y="1825625"/>
            <a:ext cx="7783175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AD564-56AE-4DC4-8895-4750D57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804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3D32-CD7D-4A74-ABB6-E23B8334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PPN and National Policy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95F9-3FC9-4320-872F-AC4B1BFB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“Identify core </a:t>
            </a:r>
            <a:r>
              <a:rPr lang="en-US" b="1" dirty="0"/>
              <a:t>themes from CAP </a:t>
            </a:r>
            <a:r>
              <a:rPr lang="en-US" dirty="0"/>
              <a:t>and other policy priority areas to be examined in the NDCA activities including Just Transition, energy, waste, built environment, transport and agriculture.”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“Complete PPN structural review, including a focus on ensuring PPNs are fit for purpose for climate action.”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“Continued support for the development of </a:t>
            </a:r>
            <a:r>
              <a:rPr lang="en-US" b="1" dirty="0"/>
              <a:t>PPN Community Wellbeing </a:t>
            </a:r>
            <a:r>
              <a:rPr lang="en-US" dirty="0"/>
              <a:t>Statements via structured consultation process with PPN members.”</a:t>
            </a:r>
          </a:p>
          <a:p>
            <a:pPr marL="0" indent="0" algn="r">
              <a:buNone/>
            </a:pPr>
            <a:r>
              <a:rPr lang="en-US" dirty="0"/>
              <a:t>Climate Action Plan 2021, Annex of Actions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AD564-56AE-4DC4-8895-4750D57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870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3D32-CD7D-4A74-ABB6-E23B8334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PPN and National Policy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95F9-3FC9-4320-872F-AC4B1BFB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Organise</a:t>
            </a:r>
            <a:r>
              <a:rPr lang="en-US" dirty="0"/>
              <a:t> and host </a:t>
            </a:r>
            <a:r>
              <a:rPr lang="en-US" b="1" dirty="0"/>
              <a:t>Broad Online Conversations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“Facilitate </a:t>
            </a:r>
            <a:r>
              <a:rPr lang="en-US" b="1" dirty="0"/>
              <a:t>consultation with communities </a:t>
            </a:r>
            <a:r>
              <a:rPr lang="en-US" dirty="0"/>
              <a:t>on climate policy through Public Participation Networks.” 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Climate Action Plan 2021, Annex of Actions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AD564-56AE-4DC4-8895-4750D57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8145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3D32-CD7D-4A74-ABB6-E23B8334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PPN and National Policy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95F9-3FC9-4320-872F-AC4B1BFB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“Ireland’s National Implementation Plan for the SDGs identifies the crucial role that Local Authorities have to play in translating the SDGs into practical action at a local level. Throughout the lifetime of </a:t>
            </a:r>
            <a:r>
              <a:rPr lang="en-US" dirty="0" err="1"/>
              <a:t>Saolta</a:t>
            </a:r>
            <a:r>
              <a:rPr lang="en-US" dirty="0"/>
              <a:t>, Development Perspectives will be working to support Public Participation Networks (PPNs) across Ireland</a:t>
            </a:r>
            <a:r>
              <a:rPr lang="en-US" b="1" dirty="0"/>
              <a:t> in integrating the SDGs into County Development Plans</a:t>
            </a:r>
            <a:r>
              <a:rPr lang="en-US" dirty="0"/>
              <a:t>. Development Perspectives will also be supporting PPNs in mapping their goals to strategic SDG actions.” 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Development Perspectives </a:t>
            </a:r>
            <a:r>
              <a:rPr lang="en-US" dirty="0" err="1"/>
              <a:t>Saolta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AD564-56AE-4DC4-8895-4750D57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916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6FFE-3547-49E1-BB77-49CE3162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Issues from National Policies?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8894-E612-473E-9155-2EACB993B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Participation and Democracy</a:t>
            </a:r>
          </a:p>
          <a:p>
            <a:r>
              <a:rPr lang="en-US" dirty="0"/>
              <a:t>Community Support</a:t>
            </a:r>
          </a:p>
          <a:p>
            <a:r>
              <a:rPr lang="en-US" dirty="0"/>
              <a:t>Climate Action</a:t>
            </a:r>
          </a:p>
          <a:p>
            <a:r>
              <a:rPr lang="en-US" dirty="0"/>
              <a:t>Just Transition</a:t>
            </a:r>
          </a:p>
          <a:p>
            <a:r>
              <a:rPr lang="en-US" dirty="0"/>
              <a:t>Sustainable Development Goals</a:t>
            </a:r>
          </a:p>
          <a:p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B4C71-5227-470D-85F6-F7FCFD4F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991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FB8D41D-F30A-4EF8-B8E1-486AD732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648"/>
          </a:xfrm>
        </p:spPr>
        <p:txBody>
          <a:bodyPr>
            <a:normAutofit fontScale="90000"/>
          </a:bodyPr>
          <a:lstStyle/>
          <a:p>
            <a:r>
              <a:rPr lang="en-US" dirty="0"/>
              <a:t>Committees, Members (Social Inclusion) and National Policies</a:t>
            </a:r>
            <a:endParaRPr lang="en-IE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B58A6D5-C041-41CD-A231-1442695065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25798"/>
              </p:ext>
            </p:extLst>
          </p:nvPr>
        </p:nvGraphicFramePr>
        <p:xfrm>
          <a:off x="838200" y="1319848"/>
          <a:ext cx="10515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0297366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56374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09446230"/>
                    </a:ext>
                  </a:extLst>
                </a:gridCol>
              </a:tblGrid>
              <a:tr h="348492">
                <a:tc>
                  <a:txBody>
                    <a:bodyPr/>
                    <a:lstStyle/>
                    <a:p>
                      <a:r>
                        <a:rPr lang="en-US" dirty="0"/>
                        <a:t>Committees (19)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 (Social Inclusion)(15)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Policies (5)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27838"/>
                  </a:ext>
                </a:extLst>
              </a:tr>
              <a:tr h="5053135">
                <a:tc>
                  <a:txBody>
                    <a:bodyPr/>
                    <a:lstStyle/>
                    <a:p>
                      <a:r>
                        <a:rPr lang="en-US" dirty="0"/>
                        <a:t>Volunteering</a:t>
                      </a:r>
                    </a:p>
                    <a:p>
                      <a:r>
                        <a:rPr lang="en-US" dirty="0"/>
                        <a:t>Community Supports</a:t>
                      </a:r>
                    </a:p>
                    <a:p>
                      <a:r>
                        <a:rPr lang="en-US" dirty="0"/>
                        <a:t>Inclusion and Awareness</a:t>
                      </a:r>
                    </a:p>
                    <a:p>
                      <a:r>
                        <a:rPr lang="en-US" dirty="0"/>
                        <a:t>Heritage</a:t>
                      </a:r>
                    </a:p>
                    <a:p>
                      <a:r>
                        <a:rPr lang="en-US" dirty="0"/>
                        <a:t>Local Authority</a:t>
                      </a:r>
                    </a:p>
                    <a:p>
                      <a:r>
                        <a:rPr lang="en-US" dirty="0"/>
                        <a:t>Community Spaces and Facilities</a:t>
                      </a:r>
                    </a:p>
                    <a:p>
                      <a:r>
                        <a:rPr lang="en-US" dirty="0"/>
                        <a:t>Housing</a:t>
                      </a:r>
                    </a:p>
                    <a:p>
                      <a:r>
                        <a:rPr lang="en-US" dirty="0"/>
                        <a:t>Infrastructure</a:t>
                      </a:r>
                    </a:p>
                    <a:p>
                      <a:r>
                        <a:rPr lang="en-US" dirty="0"/>
                        <a:t>Safety</a:t>
                      </a:r>
                    </a:p>
                    <a:p>
                      <a:r>
                        <a:rPr lang="en-US" dirty="0"/>
                        <a:t>Transport</a:t>
                      </a:r>
                    </a:p>
                    <a:p>
                      <a:r>
                        <a:rPr lang="en-US" dirty="0"/>
                        <a:t>Enterprise / Local Economy</a:t>
                      </a:r>
                    </a:p>
                    <a:p>
                      <a:r>
                        <a:rPr lang="en-US" dirty="0"/>
                        <a:t>Workers</a:t>
                      </a:r>
                    </a:p>
                    <a:p>
                      <a:r>
                        <a:rPr lang="en-US" dirty="0"/>
                        <a:t>Health Services and Mental Health Supports</a:t>
                      </a:r>
                    </a:p>
                    <a:p>
                      <a:r>
                        <a:rPr lang="en-US" dirty="0"/>
                        <a:t>Wellbeing</a:t>
                      </a:r>
                    </a:p>
                    <a:p>
                      <a:r>
                        <a:rPr lang="en-US" dirty="0"/>
                        <a:t>Nature and Resources</a:t>
                      </a:r>
                    </a:p>
                    <a:p>
                      <a:r>
                        <a:rPr lang="en-US" dirty="0"/>
                        <a:t>Waste</a:t>
                      </a:r>
                    </a:p>
                    <a:p>
                      <a:r>
                        <a:rPr lang="en-US" dirty="0"/>
                        <a:t>Energy</a:t>
                      </a:r>
                    </a:p>
                    <a:p>
                      <a:r>
                        <a:rPr lang="en-US" dirty="0"/>
                        <a:t>Scenery and Access to Recreation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Older People</a:t>
                      </a:r>
                    </a:p>
                    <a:p>
                      <a:r>
                        <a:rPr lang="en-US" dirty="0"/>
                        <a:t>Women’s Issues</a:t>
                      </a:r>
                    </a:p>
                    <a:p>
                      <a:r>
                        <a:rPr lang="en-US" dirty="0"/>
                        <a:t>Health and Disability</a:t>
                      </a:r>
                    </a:p>
                    <a:p>
                      <a:r>
                        <a:rPr lang="en-US" dirty="0"/>
                        <a:t>Sports and Recreation</a:t>
                      </a:r>
                    </a:p>
                    <a:p>
                      <a:r>
                        <a:rPr lang="en-US" dirty="0"/>
                        <a:t>Participation and Democracy </a:t>
                      </a:r>
                    </a:p>
                    <a:p>
                      <a:r>
                        <a:rPr lang="en-US" dirty="0"/>
                        <a:t>Housing</a:t>
                      </a:r>
                    </a:p>
                    <a:p>
                      <a:r>
                        <a:rPr lang="en-US" dirty="0"/>
                        <a:t>Diversity and Integration</a:t>
                      </a:r>
                    </a:p>
                    <a:p>
                      <a:r>
                        <a:rPr lang="en-US" dirty="0"/>
                        <a:t>Domestic Abuse</a:t>
                      </a:r>
                    </a:p>
                    <a:p>
                      <a:r>
                        <a:rPr lang="en-US" dirty="0"/>
                        <a:t>Religion</a:t>
                      </a:r>
                    </a:p>
                    <a:p>
                      <a:r>
                        <a:rPr lang="en-US" dirty="0"/>
                        <a:t>Education</a:t>
                      </a:r>
                    </a:p>
                    <a:p>
                      <a:r>
                        <a:rPr lang="en-US" dirty="0"/>
                        <a:t>Addiction (could also fall under Health and Disability)</a:t>
                      </a:r>
                    </a:p>
                    <a:p>
                      <a:r>
                        <a:rPr lang="en-US" dirty="0"/>
                        <a:t>Family Supports</a:t>
                      </a:r>
                    </a:p>
                    <a:p>
                      <a:r>
                        <a:rPr lang="en-US" dirty="0"/>
                        <a:t>Poverty</a:t>
                      </a:r>
                    </a:p>
                    <a:p>
                      <a:r>
                        <a:rPr lang="en-US" dirty="0"/>
                        <a:t>Community Supports</a:t>
                      </a:r>
                    </a:p>
                    <a:p>
                      <a:r>
                        <a:rPr lang="en-US" dirty="0"/>
                        <a:t>Human Rights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Participation and Democracy</a:t>
                      </a:r>
                    </a:p>
                    <a:p>
                      <a:r>
                        <a:rPr lang="en-US" dirty="0"/>
                        <a:t>Community Support</a:t>
                      </a:r>
                    </a:p>
                    <a:p>
                      <a:r>
                        <a:rPr lang="en-US" dirty="0"/>
                        <a:t>Climate Action</a:t>
                      </a:r>
                    </a:p>
                    <a:p>
                      <a:r>
                        <a:rPr lang="en-US" dirty="0"/>
                        <a:t>Just Transition</a:t>
                      </a:r>
                    </a:p>
                    <a:p>
                      <a:r>
                        <a:rPr lang="en-US" dirty="0"/>
                        <a:t>Sustainable Development Goals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734118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F88F6-F9D1-4FE8-992C-8B1C84DA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0A8DE8-5310-4A40-AF61-EA4AF8A813AD}"/>
              </a:ext>
            </a:extLst>
          </p:cNvPr>
          <p:cNvCxnSpPr>
            <a:cxnSpLocks/>
          </p:cNvCxnSpPr>
          <p:nvPr/>
        </p:nvCxnSpPr>
        <p:spPr>
          <a:xfrm>
            <a:off x="2905124" y="2170113"/>
            <a:ext cx="2574132" cy="3548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EF69D7-7C8F-4EAC-B005-DCED55CDE610}"/>
              </a:ext>
            </a:extLst>
          </p:cNvPr>
          <p:cNvCxnSpPr>
            <a:cxnSpLocks/>
          </p:cNvCxnSpPr>
          <p:nvPr/>
        </p:nvCxnSpPr>
        <p:spPr>
          <a:xfrm>
            <a:off x="3209925" y="2489200"/>
            <a:ext cx="1333500" cy="1068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185CE7-B737-4FCF-8669-1B37E2FF2D3A}"/>
              </a:ext>
            </a:extLst>
          </p:cNvPr>
          <p:cNvCxnSpPr>
            <a:cxnSpLocks/>
          </p:cNvCxnSpPr>
          <p:nvPr/>
        </p:nvCxnSpPr>
        <p:spPr>
          <a:xfrm flipV="1">
            <a:off x="1666875" y="3265250"/>
            <a:ext cx="2790825" cy="2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8C2138-F01A-4D06-8311-62C1477F89DA}"/>
              </a:ext>
            </a:extLst>
          </p:cNvPr>
          <p:cNvCxnSpPr>
            <a:cxnSpLocks/>
          </p:cNvCxnSpPr>
          <p:nvPr/>
        </p:nvCxnSpPr>
        <p:spPr>
          <a:xfrm flipV="1">
            <a:off x="2162175" y="3257550"/>
            <a:ext cx="2381250" cy="571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1A82CE-CAD1-4974-A37B-82FD5189D526}"/>
              </a:ext>
            </a:extLst>
          </p:cNvPr>
          <p:cNvCxnSpPr/>
          <p:nvPr/>
        </p:nvCxnSpPr>
        <p:spPr>
          <a:xfrm flipV="1">
            <a:off x="4900612" y="2674937"/>
            <a:ext cx="1257300" cy="2809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E30D38-8221-439C-88AE-8D93EB35A482}"/>
              </a:ext>
            </a:extLst>
          </p:cNvPr>
          <p:cNvCxnSpPr/>
          <p:nvPr/>
        </p:nvCxnSpPr>
        <p:spPr>
          <a:xfrm flipV="1">
            <a:off x="3948112" y="2927350"/>
            <a:ext cx="2209800" cy="388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35C860-3C5A-42AD-84FA-1AB5215A0B59}"/>
              </a:ext>
            </a:extLst>
          </p:cNvPr>
          <p:cNvCxnSpPr/>
          <p:nvPr/>
        </p:nvCxnSpPr>
        <p:spPr>
          <a:xfrm flipH="1">
            <a:off x="7029450" y="1847850"/>
            <a:ext cx="942975" cy="118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BFE353-962C-4672-A4D6-A8CDBDCECBA3}"/>
              </a:ext>
            </a:extLst>
          </p:cNvPr>
          <p:cNvCxnSpPr/>
          <p:nvPr/>
        </p:nvCxnSpPr>
        <p:spPr>
          <a:xfrm>
            <a:off x="2019300" y="1847850"/>
            <a:ext cx="2438400" cy="1152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E70D87-7094-40C6-9C46-470EA6D70F84}"/>
              </a:ext>
            </a:extLst>
          </p:cNvPr>
          <p:cNvCxnSpPr/>
          <p:nvPr/>
        </p:nvCxnSpPr>
        <p:spPr>
          <a:xfrm flipH="1">
            <a:off x="6324600" y="2170113"/>
            <a:ext cx="1647825" cy="354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9B4210-67DD-4699-88DB-2C99630C4237}"/>
              </a:ext>
            </a:extLst>
          </p:cNvPr>
          <p:cNvCxnSpPr/>
          <p:nvPr/>
        </p:nvCxnSpPr>
        <p:spPr>
          <a:xfrm flipH="1">
            <a:off x="5095875" y="2743200"/>
            <a:ext cx="2876550" cy="274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39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DA8C96-52F1-4F0A-9F09-A2E19E92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want is to be able to develop one policy issues list…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5220A4-C472-4110-B392-BB032C23B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…then link it to both Member Groups and Committees.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Doing that gives you networks / groups!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9F00B-5FF1-4DC2-849C-BC5B4885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568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FB8D41D-F30A-4EF8-B8E1-486AD732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648"/>
          </a:xfrm>
        </p:spPr>
        <p:txBody>
          <a:bodyPr>
            <a:normAutofit fontScale="90000"/>
          </a:bodyPr>
          <a:lstStyle/>
          <a:p>
            <a:r>
              <a:rPr lang="en-US" dirty="0"/>
              <a:t>Committees, Members (Social Inclusion) and National Policies</a:t>
            </a:r>
            <a:endParaRPr lang="en-IE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B58A6D5-C041-41CD-A231-1442695065F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19848"/>
          <a:ext cx="10515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0297366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56374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09446230"/>
                    </a:ext>
                  </a:extLst>
                </a:gridCol>
              </a:tblGrid>
              <a:tr h="348492">
                <a:tc>
                  <a:txBody>
                    <a:bodyPr/>
                    <a:lstStyle/>
                    <a:p>
                      <a:r>
                        <a:rPr lang="en-US" dirty="0"/>
                        <a:t>Committees (19)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 (Social Inclusion)(15)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Policies (5)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27838"/>
                  </a:ext>
                </a:extLst>
              </a:tr>
              <a:tr h="5053135">
                <a:tc>
                  <a:txBody>
                    <a:bodyPr/>
                    <a:lstStyle/>
                    <a:p>
                      <a:r>
                        <a:rPr lang="en-US" dirty="0"/>
                        <a:t>Volunteering</a:t>
                      </a:r>
                    </a:p>
                    <a:p>
                      <a:r>
                        <a:rPr lang="en-US" dirty="0"/>
                        <a:t>Community Supports</a:t>
                      </a:r>
                    </a:p>
                    <a:p>
                      <a:r>
                        <a:rPr lang="en-US" dirty="0"/>
                        <a:t>Inclusion and Awareness</a:t>
                      </a:r>
                    </a:p>
                    <a:p>
                      <a:r>
                        <a:rPr lang="en-US" dirty="0"/>
                        <a:t>Heritage</a:t>
                      </a:r>
                    </a:p>
                    <a:p>
                      <a:r>
                        <a:rPr lang="en-US" dirty="0"/>
                        <a:t>Local Authority</a:t>
                      </a:r>
                    </a:p>
                    <a:p>
                      <a:r>
                        <a:rPr lang="en-US" dirty="0"/>
                        <a:t>Community Spaces and Facilities</a:t>
                      </a:r>
                    </a:p>
                    <a:p>
                      <a:r>
                        <a:rPr lang="en-US" dirty="0"/>
                        <a:t>Housing</a:t>
                      </a:r>
                    </a:p>
                    <a:p>
                      <a:r>
                        <a:rPr lang="en-US" dirty="0"/>
                        <a:t>Infrastructure</a:t>
                      </a:r>
                    </a:p>
                    <a:p>
                      <a:r>
                        <a:rPr lang="en-US" dirty="0"/>
                        <a:t>Safety</a:t>
                      </a:r>
                    </a:p>
                    <a:p>
                      <a:r>
                        <a:rPr lang="en-US" dirty="0"/>
                        <a:t>Transport</a:t>
                      </a:r>
                    </a:p>
                    <a:p>
                      <a:r>
                        <a:rPr lang="en-US" dirty="0"/>
                        <a:t>Enterprise / Local Economy</a:t>
                      </a:r>
                    </a:p>
                    <a:p>
                      <a:r>
                        <a:rPr lang="en-US" dirty="0"/>
                        <a:t>Workers</a:t>
                      </a:r>
                    </a:p>
                    <a:p>
                      <a:r>
                        <a:rPr lang="en-US" dirty="0"/>
                        <a:t>Health Services and Mental Health Supports</a:t>
                      </a:r>
                    </a:p>
                    <a:p>
                      <a:r>
                        <a:rPr lang="en-US" dirty="0"/>
                        <a:t>Wellbeing</a:t>
                      </a:r>
                    </a:p>
                    <a:p>
                      <a:r>
                        <a:rPr lang="en-US" dirty="0"/>
                        <a:t>Nature and Resources</a:t>
                      </a:r>
                    </a:p>
                    <a:p>
                      <a:r>
                        <a:rPr lang="en-US" dirty="0"/>
                        <a:t>Waste</a:t>
                      </a:r>
                    </a:p>
                    <a:p>
                      <a:r>
                        <a:rPr lang="en-US" dirty="0"/>
                        <a:t>Energy</a:t>
                      </a:r>
                    </a:p>
                    <a:p>
                      <a:r>
                        <a:rPr lang="en-US" dirty="0"/>
                        <a:t>Scenery and Access to Recreation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Older People</a:t>
                      </a:r>
                    </a:p>
                    <a:p>
                      <a:r>
                        <a:rPr lang="en-US" dirty="0"/>
                        <a:t>Women’s Issues</a:t>
                      </a:r>
                    </a:p>
                    <a:p>
                      <a:r>
                        <a:rPr lang="en-US" dirty="0"/>
                        <a:t>Health and Disability</a:t>
                      </a:r>
                    </a:p>
                    <a:p>
                      <a:r>
                        <a:rPr lang="en-US" dirty="0"/>
                        <a:t>Sports and Recreation</a:t>
                      </a:r>
                    </a:p>
                    <a:p>
                      <a:r>
                        <a:rPr lang="en-US" dirty="0"/>
                        <a:t>Participation and Democracy </a:t>
                      </a:r>
                    </a:p>
                    <a:p>
                      <a:r>
                        <a:rPr lang="en-US" dirty="0"/>
                        <a:t>Housing</a:t>
                      </a:r>
                    </a:p>
                    <a:p>
                      <a:r>
                        <a:rPr lang="en-US" dirty="0"/>
                        <a:t>Diversity and Integration</a:t>
                      </a:r>
                    </a:p>
                    <a:p>
                      <a:r>
                        <a:rPr lang="en-US" dirty="0"/>
                        <a:t>Domestic Abuse</a:t>
                      </a:r>
                    </a:p>
                    <a:p>
                      <a:r>
                        <a:rPr lang="en-US" dirty="0"/>
                        <a:t>Religion</a:t>
                      </a:r>
                    </a:p>
                    <a:p>
                      <a:r>
                        <a:rPr lang="en-US" dirty="0"/>
                        <a:t>Education</a:t>
                      </a:r>
                    </a:p>
                    <a:p>
                      <a:r>
                        <a:rPr lang="en-US" dirty="0"/>
                        <a:t>Addiction (could also fall under Health and Disability)</a:t>
                      </a:r>
                    </a:p>
                    <a:p>
                      <a:r>
                        <a:rPr lang="en-US" dirty="0"/>
                        <a:t>Family Supports</a:t>
                      </a:r>
                    </a:p>
                    <a:p>
                      <a:r>
                        <a:rPr lang="en-US" dirty="0"/>
                        <a:t>Poverty</a:t>
                      </a:r>
                    </a:p>
                    <a:p>
                      <a:r>
                        <a:rPr lang="en-US" dirty="0"/>
                        <a:t>Community Supports</a:t>
                      </a:r>
                    </a:p>
                    <a:p>
                      <a:r>
                        <a:rPr lang="en-US" dirty="0"/>
                        <a:t>Human Rights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Participation and Democracy</a:t>
                      </a:r>
                    </a:p>
                    <a:p>
                      <a:r>
                        <a:rPr lang="en-US" dirty="0"/>
                        <a:t>Community Support</a:t>
                      </a:r>
                    </a:p>
                    <a:p>
                      <a:r>
                        <a:rPr lang="en-US" dirty="0"/>
                        <a:t>Climate Action</a:t>
                      </a:r>
                    </a:p>
                    <a:p>
                      <a:r>
                        <a:rPr lang="en-US" dirty="0"/>
                        <a:t>Just Transition</a:t>
                      </a:r>
                    </a:p>
                    <a:p>
                      <a:r>
                        <a:rPr lang="en-US" dirty="0"/>
                        <a:t>Sustainable Development Goals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734118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F88F6-F9D1-4FE8-992C-8B1C84DA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0A8DE8-5310-4A40-AF61-EA4AF8A813AD}"/>
              </a:ext>
            </a:extLst>
          </p:cNvPr>
          <p:cNvCxnSpPr>
            <a:cxnSpLocks/>
          </p:cNvCxnSpPr>
          <p:nvPr/>
        </p:nvCxnSpPr>
        <p:spPr>
          <a:xfrm>
            <a:off x="2905124" y="2170113"/>
            <a:ext cx="2574132" cy="3548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EF69D7-7C8F-4EAC-B005-DCED55CDE610}"/>
              </a:ext>
            </a:extLst>
          </p:cNvPr>
          <p:cNvCxnSpPr>
            <a:cxnSpLocks/>
          </p:cNvCxnSpPr>
          <p:nvPr/>
        </p:nvCxnSpPr>
        <p:spPr>
          <a:xfrm>
            <a:off x="3209925" y="2489200"/>
            <a:ext cx="1333500" cy="1068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185CE7-B737-4FCF-8669-1B37E2FF2D3A}"/>
              </a:ext>
            </a:extLst>
          </p:cNvPr>
          <p:cNvCxnSpPr>
            <a:cxnSpLocks/>
          </p:cNvCxnSpPr>
          <p:nvPr/>
        </p:nvCxnSpPr>
        <p:spPr>
          <a:xfrm flipV="1">
            <a:off x="1666875" y="3265250"/>
            <a:ext cx="2790825" cy="2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8C2138-F01A-4D06-8311-62C1477F89DA}"/>
              </a:ext>
            </a:extLst>
          </p:cNvPr>
          <p:cNvCxnSpPr>
            <a:cxnSpLocks/>
          </p:cNvCxnSpPr>
          <p:nvPr/>
        </p:nvCxnSpPr>
        <p:spPr>
          <a:xfrm flipV="1">
            <a:off x="2162175" y="3257550"/>
            <a:ext cx="2381250" cy="571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1A82CE-CAD1-4974-A37B-82FD5189D526}"/>
              </a:ext>
            </a:extLst>
          </p:cNvPr>
          <p:cNvCxnSpPr/>
          <p:nvPr/>
        </p:nvCxnSpPr>
        <p:spPr>
          <a:xfrm flipV="1">
            <a:off x="4900612" y="2674937"/>
            <a:ext cx="1257300" cy="2809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E30D38-8221-439C-88AE-8D93EB35A482}"/>
              </a:ext>
            </a:extLst>
          </p:cNvPr>
          <p:cNvCxnSpPr/>
          <p:nvPr/>
        </p:nvCxnSpPr>
        <p:spPr>
          <a:xfrm flipV="1">
            <a:off x="3948112" y="2927350"/>
            <a:ext cx="2209800" cy="388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35C860-3C5A-42AD-84FA-1AB5215A0B59}"/>
              </a:ext>
            </a:extLst>
          </p:cNvPr>
          <p:cNvCxnSpPr/>
          <p:nvPr/>
        </p:nvCxnSpPr>
        <p:spPr>
          <a:xfrm flipH="1">
            <a:off x="7029450" y="1847850"/>
            <a:ext cx="942975" cy="118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BFE353-962C-4672-A4D6-A8CDBDCECBA3}"/>
              </a:ext>
            </a:extLst>
          </p:cNvPr>
          <p:cNvCxnSpPr/>
          <p:nvPr/>
        </p:nvCxnSpPr>
        <p:spPr>
          <a:xfrm>
            <a:off x="2019300" y="1847850"/>
            <a:ext cx="2438400" cy="1152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E70D87-7094-40C6-9C46-470EA6D70F84}"/>
              </a:ext>
            </a:extLst>
          </p:cNvPr>
          <p:cNvCxnSpPr/>
          <p:nvPr/>
        </p:nvCxnSpPr>
        <p:spPr>
          <a:xfrm flipH="1">
            <a:off x="6324600" y="2170113"/>
            <a:ext cx="1647825" cy="354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9B4210-67DD-4699-88DB-2C99630C4237}"/>
              </a:ext>
            </a:extLst>
          </p:cNvPr>
          <p:cNvCxnSpPr/>
          <p:nvPr/>
        </p:nvCxnSpPr>
        <p:spPr>
          <a:xfrm flipH="1">
            <a:off x="5095875" y="2743200"/>
            <a:ext cx="2876550" cy="274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67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E779-435D-409E-A6AA-191B1C82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going to cover?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669D2-4127-4F5F-A619-72B78DF84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Committees and Boards – Policy Issues</a:t>
            </a:r>
          </a:p>
          <a:p>
            <a:r>
              <a:rPr lang="en-US" dirty="0"/>
              <a:t>Membership Review</a:t>
            </a:r>
          </a:p>
          <a:p>
            <a:r>
              <a:rPr lang="en-US" dirty="0"/>
              <a:t>Identifying Policy Areas</a:t>
            </a:r>
          </a:p>
          <a:p>
            <a:r>
              <a:rPr lang="en-US" dirty="0"/>
              <a:t>PPNs and National Policies</a:t>
            </a:r>
          </a:p>
          <a:p>
            <a:r>
              <a:rPr lang="en-US" dirty="0"/>
              <a:t>Identifying Policy Instruments</a:t>
            </a:r>
          </a:p>
          <a:p>
            <a:r>
              <a:rPr lang="en-US" dirty="0"/>
              <a:t>Making the National, Local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F656F-6539-48DA-9237-5C2611A9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2073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593A-9C4B-4A07-8E9F-395C0F6C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Instruments	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77B63-C1D7-4DFD-B08F-350DD68C2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97EA4-800F-4FA6-9F5E-AF1FEFA3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960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D7A4-7A80-4764-ACB3-2F477D2D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Instruments – E.G. Housing</a:t>
            </a:r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B6F9B6-DF2A-4C15-8191-2D10773C4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934213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1297905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0660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National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68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Housing for All Strategy 2021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Summary of Social Housing Waiting Lists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73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Housing Options for Older People Policy Statement 2019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Council Budget for Housing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5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Housing and Disability Strategy 2022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Housing Targets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05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SDGs – Sustainable Communities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LECP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38493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616F3-4E18-435E-BDAE-90EB617D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106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83B8-E2C0-4D39-8BBA-25033EF1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National, Local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4D121-C6FF-47EE-91FE-CC3A072E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Things to consider:</a:t>
            </a:r>
          </a:p>
          <a:p>
            <a:r>
              <a:rPr lang="en-US" dirty="0"/>
              <a:t>Are you happy with the local plan / policy?</a:t>
            </a:r>
          </a:p>
          <a:p>
            <a:r>
              <a:rPr lang="en-US" dirty="0"/>
              <a:t>Is there an area you’d like to change / know more about?</a:t>
            </a:r>
          </a:p>
          <a:p>
            <a:r>
              <a:rPr lang="en-US" dirty="0"/>
              <a:t>What does the national plan / policy say – does it differ / help?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0A7E2-D63A-45AC-A94F-6BF29032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1035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F460-B072-4A12-AC06-BF02E88FB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IE" sz="4400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70793-904E-4912-BF83-F03272370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endParaRPr lang="en-IE" sz="2000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61B5FC3-619B-44BA-AB6C-FB1705F2B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" r="2" b="2"/>
          <a:stretch/>
        </p:blipFill>
        <p:spPr>
          <a:xfrm>
            <a:off x="1667623" y="2195042"/>
            <a:ext cx="2611480" cy="237695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B71E-7A86-48E1-8D85-29103E70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4636" y="6492875"/>
            <a:ext cx="4657364" cy="365125"/>
          </a:xfrm>
        </p:spPr>
        <p:txBody>
          <a:bodyPr/>
          <a:lstStyle/>
          <a:p>
            <a:r>
              <a:rPr lang="en-GB" b="1" dirty="0"/>
              <a:t>© Social Justice Ireland  </a:t>
            </a:r>
          </a:p>
          <a:p>
            <a:r>
              <a:rPr lang="en-GB" b="1" dirty="0"/>
              <a:t>W: www.socialjustice.ie   T: @</a:t>
            </a:r>
            <a:r>
              <a:rPr lang="en-GB" b="1" dirty="0" err="1"/>
              <a:t>SocialJusticeI</a:t>
            </a:r>
            <a:r>
              <a:rPr lang="en-GB" b="1" dirty="0"/>
              <a:t>  F: fb.me/</a:t>
            </a:r>
            <a:r>
              <a:rPr lang="en-GB" b="1" dirty="0" err="1"/>
              <a:t>SocialJusticeI</a:t>
            </a:r>
            <a:r>
              <a:rPr lang="en-GB" b="1" dirty="0"/>
              <a:t> 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91329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C7A0-8757-442F-8959-9034DE00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05275" cy="2139950"/>
          </a:xfrm>
        </p:spPr>
        <p:txBody>
          <a:bodyPr>
            <a:normAutofit/>
          </a:bodyPr>
          <a:lstStyle/>
          <a:p>
            <a:r>
              <a:rPr lang="en-US" dirty="0"/>
              <a:t>Committees and Boards – What are the Issues?</a:t>
            </a:r>
            <a:endParaRPr lang="en-I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EF9E5C-DF3E-4B07-881E-8ACCAA773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1624" y="136525"/>
            <a:ext cx="5057775" cy="654629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675FE-6CFA-493E-837C-1B339B0E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2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3BED-EC06-477C-9EC0-600D975D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and Boards - Issues</a:t>
            </a:r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66AFCB-C935-4710-BBBC-BE93C8E8D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103398"/>
              </p:ext>
            </p:extLst>
          </p:nvPr>
        </p:nvGraphicFramePr>
        <p:xfrm>
          <a:off x="838199" y="1825625"/>
          <a:ext cx="10658475" cy="489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825">
                  <a:extLst>
                    <a:ext uri="{9D8B030D-6E8A-4147-A177-3AD203B41FA5}">
                      <a16:colId xmlns:a16="http://schemas.microsoft.com/office/drawing/2014/main" val="119886009"/>
                    </a:ext>
                  </a:extLst>
                </a:gridCol>
                <a:gridCol w="3552825">
                  <a:extLst>
                    <a:ext uri="{9D8B030D-6E8A-4147-A177-3AD203B41FA5}">
                      <a16:colId xmlns:a16="http://schemas.microsoft.com/office/drawing/2014/main" val="4265372397"/>
                    </a:ext>
                  </a:extLst>
                </a:gridCol>
                <a:gridCol w="3552825">
                  <a:extLst>
                    <a:ext uri="{9D8B030D-6E8A-4147-A177-3AD203B41FA5}">
                      <a16:colId xmlns:a16="http://schemas.microsoft.com/office/drawing/2014/main" val="4253964903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r>
                        <a:rPr lang="en-US" dirty="0" err="1"/>
                        <a:t>Organisational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997486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US" dirty="0"/>
                        <a:t>Ambition and Attitude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Volunteering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Enterprise / Local Economy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15254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US" dirty="0"/>
                        <a:t>Collaborative Working and Planning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Supports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Workers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64165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US" dirty="0"/>
                        <a:t>Governance and Administration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Inclusion and Awareness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 Services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2477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Local Authority</a:t>
                      </a:r>
                      <a:endParaRPr lang="en-IE" b="1" dirty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Heritage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Mental Health Supports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5889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Local Authority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Wellbeing</a:t>
                      </a:r>
                      <a:endParaRPr lang="en-I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93461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Spaces and Facilities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Nature and Resources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3917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Housing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Waste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6739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Infrastructure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3339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Scenery and Access to Recreation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0429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4819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98482-A7AC-42F1-AFF9-7B70EB71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Social Justice Ireland   </a:t>
            </a:r>
          </a:p>
          <a:p>
            <a:r>
              <a:rPr lang="fr-FR" dirty="0"/>
              <a:t>W: www.socialjustice.ie   T: @</a:t>
            </a:r>
            <a:r>
              <a:rPr lang="fr-FR" dirty="0" err="1"/>
              <a:t>SocialJusticeI</a:t>
            </a:r>
            <a:r>
              <a:rPr lang="fr-FR" dirty="0"/>
              <a:t>  F: fb.me/</a:t>
            </a:r>
            <a:r>
              <a:rPr lang="fr-FR" dirty="0" err="1"/>
              <a:t>SocialJusticeI</a:t>
            </a:r>
            <a:r>
              <a:rPr lang="fr-FR" dirty="0"/>
              <a:t> </a:t>
            </a:r>
            <a:endParaRPr lang="en-I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30BAEC-AE1E-4BDE-B8D5-07FA8A7B9377}"/>
              </a:ext>
            </a:extLst>
          </p:cNvPr>
          <p:cNvSpPr/>
          <p:nvPr/>
        </p:nvSpPr>
        <p:spPr>
          <a:xfrm>
            <a:off x="4419600" y="1533525"/>
            <a:ext cx="6467475" cy="5187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49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396B-954E-4F13-A77C-3758EF53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Review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67565-7621-4211-93B3-91E662A65D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511 Member </a:t>
            </a:r>
            <a:r>
              <a:rPr lang="en-US" dirty="0" err="1"/>
              <a:t>Organisations</a:t>
            </a:r>
            <a:endParaRPr lang="en-US" dirty="0"/>
          </a:p>
          <a:p>
            <a:pPr lvl="1"/>
            <a:r>
              <a:rPr lang="en-US" dirty="0"/>
              <a:t>457 Community</a:t>
            </a:r>
          </a:p>
          <a:p>
            <a:pPr lvl="1"/>
            <a:r>
              <a:rPr lang="en-US" dirty="0"/>
              <a:t>13 Environment</a:t>
            </a:r>
          </a:p>
          <a:p>
            <a:pPr lvl="1"/>
            <a:r>
              <a:rPr lang="en-US" dirty="0"/>
              <a:t>41 Social Inclusion</a:t>
            </a:r>
            <a:endParaRPr lang="en-IE" dirty="0"/>
          </a:p>
          <a:p>
            <a:endParaRPr lang="en-US" dirty="0"/>
          </a:p>
          <a:p>
            <a:r>
              <a:rPr lang="en-US" dirty="0"/>
              <a:t>What are THEIR issues of interest?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9CC1B-31E0-4939-9142-18106379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E9C5B5C-1327-4F63-B9D7-F3F77D07EB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24" y="1928415"/>
            <a:ext cx="4362164" cy="3001169"/>
          </a:xfrm>
        </p:spPr>
      </p:pic>
    </p:spTree>
    <p:extLst>
      <p:ext uri="{BB962C8B-B14F-4D97-AF65-F5344CB8AC3E}">
        <p14:creationId xmlns:p14="http://schemas.microsoft.com/office/powerpoint/2010/main" val="399242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6B6C-0E53-4D15-9638-4286C4EE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Social Inclusion </a:t>
            </a:r>
            <a:br>
              <a:rPr lang="en-US" dirty="0"/>
            </a:br>
            <a:r>
              <a:rPr lang="en-US" dirty="0"/>
              <a:t>(41 members, 15 issues)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F6F7-A9E4-4F78-A544-D7D69DD0BA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Older People</a:t>
            </a:r>
          </a:p>
          <a:p>
            <a:r>
              <a:rPr lang="en-US" dirty="0"/>
              <a:t>Women’s Issues</a:t>
            </a:r>
          </a:p>
          <a:p>
            <a:r>
              <a:rPr lang="en-US" dirty="0"/>
              <a:t>Health and Disability</a:t>
            </a:r>
          </a:p>
          <a:p>
            <a:r>
              <a:rPr lang="en-US" dirty="0"/>
              <a:t>Sports and Recreation</a:t>
            </a:r>
          </a:p>
          <a:p>
            <a:r>
              <a:rPr lang="en-US" dirty="0"/>
              <a:t>Participation and Democracy 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Diversity and Integration</a:t>
            </a:r>
          </a:p>
          <a:p>
            <a:r>
              <a:rPr lang="en-US" dirty="0"/>
              <a:t>Domestic Abuse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F900A-9729-4CD0-9433-7089C658B6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Religion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Addiction (could also fall under Health and Disability)</a:t>
            </a:r>
          </a:p>
          <a:p>
            <a:r>
              <a:rPr lang="en-US" dirty="0"/>
              <a:t>Family Supports</a:t>
            </a:r>
          </a:p>
          <a:p>
            <a:r>
              <a:rPr lang="en-US" dirty="0"/>
              <a:t>Poverty</a:t>
            </a:r>
          </a:p>
          <a:p>
            <a:r>
              <a:rPr lang="en-US" dirty="0"/>
              <a:t>Community Supports</a:t>
            </a:r>
          </a:p>
          <a:p>
            <a:r>
              <a:rPr lang="en-US" dirty="0"/>
              <a:t>Human Rights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D3B81-C08D-4DA9-AD8B-F1B28434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42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FB8D41D-F30A-4EF8-B8E1-486AD732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and Members (Social Inclusion)</a:t>
            </a:r>
            <a:endParaRPr lang="en-IE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B58A6D5-C041-41CD-A231-1442695065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678373"/>
              </p:ext>
            </p:extLst>
          </p:nvPr>
        </p:nvGraphicFramePr>
        <p:xfrm>
          <a:off x="838200" y="1319848"/>
          <a:ext cx="10515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2973665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563740"/>
                    </a:ext>
                  </a:extLst>
                </a:gridCol>
              </a:tblGrid>
              <a:tr h="348492">
                <a:tc>
                  <a:txBody>
                    <a:bodyPr/>
                    <a:lstStyle/>
                    <a:p>
                      <a:r>
                        <a:rPr lang="en-US" dirty="0"/>
                        <a:t>Committees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 (Social Inclusion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27838"/>
                  </a:ext>
                </a:extLst>
              </a:tr>
              <a:tr h="5053135">
                <a:tc>
                  <a:txBody>
                    <a:bodyPr/>
                    <a:lstStyle/>
                    <a:p>
                      <a:r>
                        <a:rPr lang="en-US" dirty="0"/>
                        <a:t>Volunteering</a:t>
                      </a:r>
                    </a:p>
                    <a:p>
                      <a:r>
                        <a:rPr lang="en-US" dirty="0"/>
                        <a:t>Community Supports</a:t>
                      </a:r>
                    </a:p>
                    <a:p>
                      <a:r>
                        <a:rPr lang="en-US" dirty="0"/>
                        <a:t>Inclusion and Awareness</a:t>
                      </a:r>
                    </a:p>
                    <a:p>
                      <a:r>
                        <a:rPr lang="en-US" dirty="0"/>
                        <a:t>Heritage</a:t>
                      </a:r>
                    </a:p>
                    <a:p>
                      <a:r>
                        <a:rPr lang="en-US" dirty="0"/>
                        <a:t>Local Authority</a:t>
                      </a:r>
                    </a:p>
                    <a:p>
                      <a:r>
                        <a:rPr lang="en-US" dirty="0"/>
                        <a:t>Community Spaces and Facilities</a:t>
                      </a:r>
                    </a:p>
                    <a:p>
                      <a:r>
                        <a:rPr lang="en-US" dirty="0"/>
                        <a:t>Housing</a:t>
                      </a:r>
                    </a:p>
                    <a:p>
                      <a:r>
                        <a:rPr lang="en-US" dirty="0"/>
                        <a:t>Infrastructure</a:t>
                      </a:r>
                    </a:p>
                    <a:p>
                      <a:r>
                        <a:rPr lang="en-US" dirty="0"/>
                        <a:t>Safety</a:t>
                      </a:r>
                    </a:p>
                    <a:p>
                      <a:r>
                        <a:rPr lang="en-US" dirty="0"/>
                        <a:t>Transport</a:t>
                      </a:r>
                    </a:p>
                    <a:p>
                      <a:r>
                        <a:rPr lang="en-US" dirty="0"/>
                        <a:t>Enterprise / Local Economy</a:t>
                      </a:r>
                    </a:p>
                    <a:p>
                      <a:r>
                        <a:rPr lang="en-US" dirty="0"/>
                        <a:t>Workers</a:t>
                      </a:r>
                    </a:p>
                    <a:p>
                      <a:r>
                        <a:rPr lang="en-US" dirty="0"/>
                        <a:t>Health Services and Mental Health Supports</a:t>
                      </a:r>
                    </a:p>
                    <a:p>
                      <a:r>
                        <a:rPr lang="en-US" dirty="0"/>
                        <a:t>Wellbeing</a:t>
                      </a:r>
                    </a:p>
                    <a:p>
                      <a:r>
                        <a:rPr lang="en-US" dirty="0"/>
                        <a:t>Nature and Resources</a:t>
                      </a:r>
                    </a:p>
                    <a:p>
                      <a:r>
                        <a:rPr lang="en-US" dirty="0"/>
                        <a:t>Waste</a:t>
                      </a:r>
                    </a:p>
                    <a:p>
                      <a:r>
                        <a:rPr lang="en-US" dirty="0"/>
                        <a:t>Energy</a:t>
                      </a:r>
                    </a:p>
                    <a:p>
                      <a:r>
                        <a:rPr lang="en-US" dirty="0"/>
                        <a:t>Scenery and Access to Recreation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Older People</a:t>
                      </a:r>
                    </a:p>
                    <a:p>
                      <a:r>
                        <a:rPr lang="en-US" dirty="0"/>
                        <a:t>Women’s Issues</a:t>
                      </a:r>
                    </a:p>
                    <a:p>
                      <a:r>
                        <a:rPr lang="en-US" dirty="0"/>
                        <a:t>Health and Disability</a:t>
                      </a:r>
                    </a:p>
                    <a:p>
                      <a:r>
                        <a:rPr lang="en-US" dirty="0"/>
                        <a:t>Sports and Recreation</a:t>
                      </a:r>
                    </a:p>
                    <a:p>
                      <a:r>
                        <a:rPr lang="en-US" dirty="0"/>
                        <a:t>Participation and Democracy </a:t>
                      </a:r>
                    </a:p>
                    <a:p>
                      <a:r>
                        <a:rPr lang="en-US" dirty="0"/>
                        <a:t>Housing</a:t>
                      </a:r>
                    </a:p>
                    <a:p>
                      <a:r>
                        <a:rPr lang="en-US" dirty="0"/>
                        <a:t>Diversity and Integration</a:t>
                      </a:r>
                    </a:p>
                    <a:p>
                      <a:r>
                        <a:rPr lang="en-US" dirty="0"/>
                        <a:t>Domestic Abuse</a:t>
                      </a:r>
                    </a:p>
                    <a:p>
                      <a:r>
                        <a:rPr lang="en-US" dirty="0"/>
                        <a:t>Religion</a:t>
                      </a:r>
                    </a:p>
                    <a:p>
                      <a:r>
                        <a:rPr lang="en-US" dirty="0"/>
                        <a:t>Education</a:t>
                      </a:r>
                    </a:p>
                    <a:p>
                      <a:r>
                        <a:rPr lang="en-US" dirty="0"/>
                        <a:t>Addiction (could also fall under Health and Disability)</a:t>
                      </a:r>
                    </a:p>
                    <a:p>
                      <a:r>
                        <a:rPr lang="en-US" dirty="0"/>
                        <a:t>Family Supports</a:t>
                      </a:r>
                    </a:p>
                    <a:p>
                      <a:r>
                        <a:rPr lang="en-US" dirty="0"/>
                        <a:t>Poverty</a:t>
                      </a:r>
                    </a:p>
                    <a:p>
                      <a:r>
                        <a:rPr lang="en-US" dirty="0"/>
                        <a:t>Community Supports</a:t>
                      </a:r>
                    </a:p>
                    <a:p>
                      <a:r>
                        <a:rPr lang="en-US" dirty="0"/>
                        <a:t>Human Rights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734118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F88F6-F9D1-4FE8-992C-8B1C84DA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0A8DE8-5310-4A40-AF61-EA4AF8A813AD}"/>
              </a:ext>
            </a:extLst>
          </p:cNvPr>
          <p:cNvCxnSpPr/>
          <p:nvPr/>
        </p:nvCxnSpPr>
        <p:spPr>
          <a:xfrm>
            <a:off x="2876550" y="2162175"/>
            <a:ext cx="3352800" cy="3276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EF69D7-7C8F-4EAC-B005-DCED55CDE610}"/>
              </a:ext>
            </a:extLst>
          </p:cNvPr>
          <p:cNvCxnSpPr/>
          <p:nvPr/>
        </p:nvCxnSpPr>
        <p:spPr>
          <a:xfrm>
            <a:off x="3181350" y="2447925"/>
            <a:ext cx="3076575" cy="1095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185CE7-B737-4FCF-8669-1B37E2FF2D3A}"/>
              </a:ext>
            </a:extLst>
          </p:cNvPr>
          <p:cNvCxnSpPr/>
          <p:nvPr/>
        </p:nvCxnSpPr>
        <p:spPr>
          <a:xfrm flipV="1">
            <a:off x="1666875" y="3257550"/>
            <a:ext cx="4562475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8C2138-F01A-4D06-8311-62C1477F89DA}"/>
              </a:ext>
            </a:extLst>
          </p:cNvPr>
          <p:cNvCxnSpPr/>
          <p:nvPr/>
        </p:nvCxnSpPr>
        <p:spPr>
          <a:xfrm flipV="1">
            <a:off x="2190750" y="3276600"/>
            <a:ext cx="4067175" cy="523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1A82CE-CAD1-4974-A37B-82FD5189D526}"/>
              </a:ext>
            </a:extLst>
          </p:cNvPr>
          <p:cNvCxnSpPr/>
          <p:nvPr/>
        </p:nvCxnSpPr>
        <p:spPr>
          <a:xfrm flipV="1">
            <a:off x="5000625" y="2362200"/>
            <a:ext cx="1257300" cy="2809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E30D38-8221-439C-88AE-8D93EB35A482}"/>
              </a:ext>
            </a:extLst>
          </p:cNvPr>
          <p:cNvCxnSpPr/>
          <p:nvPr/>
        </p:nvCxnSpPr>
        <p:spPr>
          <a:xfrm flipV="1">
            <a:off x="4019550" y="2676525"/>
            <a:ext cx="2209800" cy="388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4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3D32-CD7D-4A74-ABB6-E23B8334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PPN and National Policy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95F9-3FC9-4320-872F-AC4B1BFB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“Similarly, our Public Participation Networks (PPNs) are driven by </a:t>
            </a:r>
            <a:r>
              <a:rPr lang="en-US" b="1" dirty="0"/>
              <a:t>volunteers</a:t>
            </a:r>
            <a:r>
              <a:rPr lang="en-US" dirty="0"/>
              <a:t>. Without the commitment and engagement of the volunteers in the 31 PPNs across the country, our </a:t>
            </a:r>
            <a:r>
              <a:rPr lang="en-US" b="1" dirty="0"/>
              <a:t>local decision making structures </a:t>
            </a:r>
            <a:r>
              <a:rPr lang="en-US" dirty="0"/>
              <a:t>would not be </a:t>
            </a:r>
            <a:r>
              <a:rPr lang="en-US" b="1" dirty="0"/>
              <a:t>influenced</a:t>
            </a:r>
            <a:r>
              <a:rPr lang="en-US" dirty="0"/>
              <a:t> by the voices and input of the PPN member groups, of which there are currently 17,721.”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“…Public Participation Networks (PPNs), which give volunteer-led groups </a:t>
            </a:r>
            <a:r>
              <a:rPr lang="en-US" b="1" dirty="0"/>
              <a:t>a direct voice in local government</a:t>
            </a:r>
            <a:r>
              <a:rPr lang="en-US" dirty="0"/>
              <a:t>. PPNs also enable groups to connect with others in their locality and provide capacity-building opportunities such as training and workshops.”</a:t>
            </a:r>
          </a:p>
          <a:p>
            <a:pPr marL="0" indent="0" algn="r">
              <a:buNone/>
            </a:pPr>
            <a:r>
              <a:rPr lang="en-US" dirty="0"/>
              <a:t>National Volunteering Strategy, 2021-2025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AD564-56AE-4DC4-8895-4750D57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011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3D32-CD7D-4A74-ABB6-E23B8334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PPN and National Policy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95F9-3FC9-4320-872F-AC4B1BFB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“In addition,  the new Public Participation Networks (PPNs)  provide the direct </a:t>
            </a:r>
            <a:r>
              <a:rPr lang="en-US" b="1" dirty="0"/>
              <a:t>link between communities and  Local Community Development Committees</a:t>
            </a:r>
            <a:r>
              <a:rPr lang="en-US" dirty="0"/>
              <a:t>,  </a:t>
            </a:r>
            <a:r>
              <a:rPr lang="en-US" b="1" dirty="0"/>
              <a:t>facilitating and supporting engagement</a:t>
            </a:r>
            <a:r>
              <a:rPr lang="en-US" dirty="0"/>
              <a:t> of communities in decision-making at local level.”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“Their main role is to </a:t>
            </a:r>
            <a:r>
              <a:rPr lang="en-US" b="1" dirty="0"/>
              <a:t>facilitate participation and representation </a:t>
            </a:r>
            <a:r>
              <a:rPr lang="en-US" dirty="0"/>
              <a:t>of communities in a fair, equitable and transparent manner, through the  environmental, social inclusion, and community  and voluntary sectors, on decision-making bodies  including LCDCs and Strategic Policy Committees.” </a:t>
            </a:r>
          </a:p>
          <a:p>
            <a:pPr marL="0" indent="0" algn="r">
              <a:buNone/>
            </a:pPr>
            <a:r>
              <a:rPr lang="en-US" dirty="0"/>
              <a:t>Sustainable, Inclusive and Empowered Communities, A five-year strategy to support the community and voluntary sector in Ireland, 2019-2024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AD564-56AE-4DC4-8895-4750D57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Social Justice Ireland   </a:t>
            </a:r>
          </a:p>
          <a:p>
            <a:r>
              <a:rPr lang="fr-FR"/>
              <a:t>W: www.socialjustice.ie   T: @SocialJusticeI  F: fb.me/SocialJusticeI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776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1619</Words>
  <Application>Microsoft Office PowerPoint</Application>
  <PresentationFormat>Widescreen</PresentationFormat>
  <Paragraphs>293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Using the PPN to engage with decision-making structures </vt:lpstr>
      <vt:lpstr>What are we going to cover?</vt:lpstr>
      <vt:lpstr>Committees and Boards – What are the Issues?</vt:lpstr>
      <vt:lpstr>Committees and Boards - Issues</vt:lpstr>
      <vt:lpstr>Membership Review</vt:lpstr>
      <vt:lpstr>Example: Social Inclusion  (41 members, 15 issues)</vt:lpstr>
      <vt:lpstr>Committees and Members (Social Inclusion)</vt:lpstr>
      <vt:lpstr>The PPN and National Policy </vt:lpstr>
      <vt:lpstr>The PPN and National Policy </vt:lpstr>
      <vt:lpstr>The PPN and National Policy </vt:lpstr>
      <vt:lpstr>The PPN and National Policy </vt:lpstr>
      <vt:lpstr>The PPN and National Policy </vt:lpstr>
      <vt:lpstr>The PPN and National Policy </vt:lpstr>
      <vt:lpstr>The PPN and National Policy </vt:lpstr>
      <vt:lpstr>The PPN and National Policy </vt:lpstr>
      <vt:lpstr>What are the Issues from National Policies?</vt:lpstr>
      <vt:lpstr>Committees, Members (Social Inclusion) and National Policies</vt:lpstr>
      <vt:lpstr>What you want is to be able to develop one policy issues list…</vt:lpstr>
      <vt:lpstr>Committees, Members (Social Inclusion) and National Policies</vt:lpstr>
      <vt:lpstr>Policy Instruments  </vt:lpstr>
      <vt:lpstr>Policy Instruments – E.G. Housing</vt:lpstr>
      <vt:lpstr>Making the National, Local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Colette Bennett</dc:creator>
  <cp:lastModifiedBy>Colette Bennett</cp:lastModifiedBy>
  <cp:revision>159</cp:revision>
  <cp:lastPrinted>2019-05-16T19:53:31Z</cp:lastPrinted>
  <dcterms:created xsi:type="dcterms:W3CDTF">2018-07-17T10:01:40Z</dcterms:created>
  <dcterms:modified xsi:type="dcterms:W3CDTF">2022-02-22T20:52:09Z</dcterms:modified>
</cp:coreProperties>
</file>