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4" r:id="rId3"/>
    <p:sldId id="267" r:id="rId4"/>
    <p:sldId id="266" r:id="rId5"/>
    <p:sldId id="258" r:id="rId6"/>
    <p:sldId id="272" r:id="rId7"/>
    <p:sldId id="268" r:id="rId8"/>
    <p:sldId id="262" r:id="rId9"/>
    <p:sldId id="271" r:id="rId10"/>
    <p:sldId id="261" r:id="rId11"/>
    <p:sldId id="270" r:id="rId12"/>
    <p:sldId id="269" r:id="rId13"/>
    <p:sldId id="274"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5111" autoAdjust="0"/>
  </p:normalViewPr>
  <p:slideViewPr>
    <p:cSldViewPr>
      <p:cViewPr varScale="1">
        <p:scale>
          <a:sx n="68" d="100"/>
          <a:sy n="68" d="100"/>
        </p:scale>
        <p:origin x="292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Wetherald" userId="bf33e040-eb78-4eb8-9117-9772fecefd13" providerId="ADAL" clId="{F50CFB36-A4A8-4114-8482-AB9387EFA3D5}"/>
    <pc:docChg chg="custSel modSld">
      <pc:chgData name="Sarah Wetherald" userId="bf33e040-eb78-4eb8-9117-9772fecefd13" providerId="ADAL" clId="{F50CFB36-A4A8-4114-8482-AB9387EFA3D5}" dt="2023-11-06T13:54:57.084" v="1499" actId="20577"/>
      <pc:docMkLst>
        <pc:docMk/>
      </pc:docMkLst>
      <pc:sldChg chg="modSp mod modNotesTx">
        <pc:chgData name="Sarah Wetherald" userId="bf33e040-eb78-4eb8-9117-9772fecefd13" providerId="ADAL" clId="{F50CFB36-A4A8-4114-8482-AB9387EFA3D5}" dt="2023-11-06T13:51:51.728" v="587" actId="20577"/>
        <pc:sldMkLst>
          <pc:docMk/>
          <pc:sldMk cId="0" sldId="258"/>
        </pc:sldMkLst>
        <pc:spChg chg="mod">
          <ac:chgData name="Sarah Wetherald" userId="bf33e040-eb78-4eb8-9117-9772fecefd13" providerId="ADAL" clId="{F50CFB36-A4A8-4114-8482-AB9387EFA3D5}" dt="2023-11-06T13:48:09.778" v="27" actId="1076"/>
          <ac:spMkLst>
            <pc:docMk/>
            <pc:sldMk cId="0" sldId="258"/>
            <ac:spMk id="2" creationId="{00000000-0000-0000-0000-000000000000}"/>
          </ac:spMkLst>
        </pc:spChg>
        <pc:spChg chg="mod">
          <ac:chgData name="Sarah Wetherald" userId="bf33e040-eb78-4eb8-9117-9772fecefd13" providerId="ADAL" clId="{F50CFB36-A4A8-4114-8482-AB9387EFA3D5}" dt="2023-11-06T13:48:05.332" v="26" actId="1076"/>
          <ac:spMkLst>
            <pc:docMk/>
            <pc:sldMk cId="0" sldId="258"/>
            <ac:spMk id="3" creationId="{00000000-0000-0000-0000-000000000000}"/>
          </ac:spMkLst>
        </pc:spChg>
      </pc:sldChg>
      <pc:sldChg chg="modNotesTx">
        <pc:chgData name="Sarah Wetherald" userId="bf33e040-eb78-4eb8-9117-9772fecefd13" providerId="ADAL" clId="{F50CFB36-A4A8-4114-8482-AB9387EFA3D5}" dt="2023-11-06T13:49:17.923" v="28" actId="6549"/>
        <pc:sldMkLst>
          <pc:docMk/>
          <pc:sldMk cId="0" sldId="264"/>
        </pc:sldMkLst>
      </pc:sldChg>
      <pc:sldChg chg="modNotesTx">
        <pc:chgData name="Sarah Wetherald" userId="bf33e040-eb78-4eb8-9117-9772fecefd13" providerId="ADAL" clId="{F50CFB36-A4A8-4114-8482-AB9387EFA3D5}" dt="2023-11-06T13:50:47.861" v="345" actId="20577"/>
        <pc:sldMkLst>
          <pc:docMk/>
          <pc:sldMk cId="0" sldId="267"/>
        </pc:sldMkLst>
      </pc:sldChg>
      <pc:sldChg chg="modNotesTx">
        <pc:chgData name="Sarah Wetherald" userId="bf33e040-eb78-4eb8-9117-9772fecefd13" providerId="ADAL" clId="{F50CFB36-A4A8-4114-8482-AB9387EFA3D5}" dt="2023-11-06T13:54:57.084" v="1499" actId="20577"/>
        <pc:sldMkLst>
          <pc:docMk/>
          <pc:sldMk cId="2543727727" sldId="268"/>
        </pc:sldMkLst>
      </pc:sldChg>
      <pc:sldChg chg="modNotesTx">
        <pc:chgData name="Sarah Wetherald" userId="bf33e040-eb78-4eb8-9117-9772fecefd13" providerId="ADAL" clId="{F50CFB36-A4A8-4114-8482-AB9387EFA3D5}" dt="2023-11-06T13:53:22.925" v="1062" actId="20577"/>
        <pc:sldMkLst>
          <pc:docMk/>
          <pc:sldMk cId="904663497" sldId="272"/>
        </pc:sldMkLst>
      </pc:sldChg>
    </pc:docChg>
  </pc:docChgLst>
  <pc:docChgLst>
    <pc:chgData name="Sarah Wetherald" userId="bf33e040-eb78-4eb8-9117-9772fecefd13" providerId="ADAL" clId="{416FB175-586D-491E-BF69-4497A63E936A}"/>
    <pc:docChg chg="custSel modSld">
      <pc:chgData name="Sarah Wetherald" userId="bf33e040-eb78-4eb8-9117-9772fecefd13" providerId="ADAL" clId="{416FB175-586D-491E-BF69-4497A63E936A}" dt="2023-11-08T12:33:49.916" v="841" actId="20577"/>
      <pc:docMkLst>
        <pc:docMk/>
      </pc:docMkLst>
      <pc:sldChg chg="modNotesTx">
        <pc:chgData name="Sarah Wetherald" userId="bf33e040-eb78-4eb8-9117-9772fecefd13" providerId="ADAL" clId="{416FB175-586D-491E-BF69-4497A63E936A}" dt="2023-11-08T12:16:21.440" v="196" actId="20577"/>
        <pc:sldMkLst>
          <pc:docMk/>
          <pc:sldMk cId="0" sldId="256"/>
        </pc:sldMkLst>
      </pc:sldChg>
      <pc:sldChg chg="modNotesTx">
        <pc:chgData name="Sarah Wetherald" userId="bf33e040-eb78-4eb8-9117-9772fecefd13" providerId="ADAL" clId="{416FB175-586D-491E-BF69-4497A63E936A}" dt="2023-11-08T12:16:50.449" v="271" actId="20577"/>
        <pc:sldMkLst>
          <pc:docMk/>
          <pc:sldMk cId="0" sldId="264"/>
        </pc:sldMkLst>
      </pc:sldChg>
      <pc:sldChg chg="modSp mod modNotesTx">
        <pc:chgData name="Sarah Wetherald" userId="bf33e040-eb78-4eb8-9117-9772fecefd13" providerId="ADAL" clId="{416FB175-586D-491E-BF69-4497A63E936A}" dt="2023-11-08T12:25:14.735" v="739" actId="14100"/>
        <pc:sldMkLst>
          <pc:docMk/>
          <pc:sldMk cId="0" sldId="266"/>
        </pc:sldMkLst>
        <pc:spChg chg="mod">
          <ac:chgData name="Sarah Wetherald" userId="bf33e040-eb78-4eb8-9117-9772fecefd13" providerId="ADAL" clId="{416FB175-586D-491E-BF69-4497A63E936A}" dt="2023-11-08T12:25:14.735" v="739" actId="14100"/>
          <ac:spMkLst>
            <pc:docMk/>
            <pc:sldMk cId="0" sldId="266"/>
            <ac:spMk id="5" creationId="{00000000-0000-0000-0000-000000000000}"/>
          </ac:spMkLst>
        </pc:spChg>
      </pc:sldChg>
      <pc:sldChg chg="modSp mod modNotesTx">
        <pc:chgData name="Sarah Wetherald" userId="bf33e040-eb78-4eb8-9117-9772fecefd13" providerId="ADAL" clId="{416FB175-586D-491E-BF69-4497A63E936A}" dt="2023-11-08T12:22:45.811" v="707" actId="20577"/>
        <pc:sldMkLst>
          <pc:docMk/>
          <pc:sldMk cId="0" sldId="267"/>
        </pc:sldMkLst>
        <pc:spChg chg="mod">
          <ac:chgData name="Sarah Wetherald" userId="bf33e040-eb78-4eb8-9117-9772fecefd13" providerId="ADAL" clId="{416FB175-586D-491E-BF69-4497A63E936A}" dt="2023-11-08T12:17:10.768" v="273" actId="20577"/>
          <ac:spMkLst>
            <pc:docMk/>
            <pc:sldMk cId="0" sldId="267"/>
            <ac:spMk id="2" creationId="{00000000-0000-0000-0000-000000000000}"/>
          </ac:spMkLst>
        </pc:spChg>
      </pc:sldChg>
      <pc:sldChg chg="modSp mod modNotesTx">
        <pc:chgData name="Sarah Wetherald" userId="bf33e040-eb78-4eb8-9117-9772fecefd13" providerId="ADAL" clId="{416FB175-586D-491E-BF69-4497A63E936A}" dt="2023-11-08T12:33:49.916" v="841" actId="20577"/>
        <pc:sldMkLst>
          <pc:docMk/>
          <pc:sldMk cId="2543727727" sldId="268"/>
        </pc:sldMkLst>
        <pc:spChg chg="mod">
          <ac:chgData name="Sarah Wetherald" userId="bf33e040-eb78-4eb8-9117-9772fecefd13" providerId="ADAL" clId="{416FB175-586D-491E-BF69-4497A63E936A}" dt="2023-11-08T12:33:25.004" v="804" actId="20577"/>
          <ac:spMkLst>
            <pc:docMk/>
            <pc:sldMk cId="2543727727" sldId="268"/>
            <ac:spMk id="2" creationId="{6F664384-72E8-C791-D5E2-0210CC664B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F30174-4080-4C40-BF1E-F35FC2AB680E}" type="datetimeFigureOut">
              <a:rPr lang="en-US" smtClean="0"/>
              <a:pPr/>
              <a:t>1/27/24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38745-9C66-4B67-AF31-8CF02AD905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–on behalf of colleagues on Secretariat</a:t>
            </a:r>
          </a:p>
          <a:p>
            <a:endParaRPr lang="en-US" dirty="0"/>
          </a:p>
          <a:p>
            <a:r>
              <a:rPr lang="en-US" dirty="0"/>
              <a:t>Combination meeting – formal plenary as well as our participatory workshop</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4738745-9C66-4B67-AF31-8CF02AD905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Operations – printing, hosting, apps, website/IT support</a:t>
            </a:r>
            <a:endParaRPr lang="en-GB" sz="1200" kern="1200" dirty="0">
              <a:solidFill>
                <a:schemeClr val="tx1"/>
              </a:solidFill>
              <a:latin typeface="+mn-lt"/>
              <a:ea typeface="Calibri"/>
              <a:cs typeface="Calibri"/>
            </a:endParaRPr>
          </a:p>
          <a:p>
            <a:r>
              <a:rPr lang="en-GB" sz="1200" kern="1200" dirty="0">
                <a:solidFill>
                  <a:schemeClr val="tx1"/>
                </a:solidFill>
                <a:latin typeface="+mn-lt"/>
                <a:ea typeface="+mn-ea"/>
                <a:cs typeface="+mn-cs"/>
              </a:rPr>
              <a:t> This might change depending on the hosting situation for Sligo PPN as an external host may require additional contributions</a:t>
            </a:r>
            <a:endParaRPr lang="en-US" sz="1200" i="0" kern="1200" dirty="0">
              <a:solidFill>
                <a:schemeClr val="tx1"/>
              </a:solidFill>
              <a:latin typeface="+mn-lt"/>
              <a:ea typeface="+mn-ea"/>
              <a:cs typeface="+mn-cs"/>
            </a:endParaRPr>
          </a:p>
          <a:p>
            <a:r>
              <a:rPr lang="en-GB" sz="1200" i="0" kern="1200" dirty="0">
                <a:solidFill>
                  <a:schemeClr val="tx1"/>
                </a:solidFill>
                <a:latin typeface="+mn-lt"/>
                <a:ea typeface="+mn-ea"/>
                <a:cs typeface="+mn-cs"/>
              </a:rPr>
              <a:t> </a:t>
            </a:r>
            <a:endParaRPr lang="en-US" sz="1200" i="0" kern="1200" dirty="0">
              <a:solidFill>
                <a:schemeClr val="tx1"/>
              </a:solidFill>
              <a:latin typeface="+mn-lt"/>
              <a:ea typeface="+mn-ea"/>
              <a:cs typeface="+mn-cs"/>
            </a:endParaRPr>
          </a:p>
          <a:p>
            <a:r>
              <a:rPr lang="en-GB" sz="1200" i="0" kern="1200" dirty="0">
                <a:solidFill>
                  <a:schemeClr val="tx1"/>
                </a:solidFill>
                <a:latin typeface="+mn-lt"/>
                <a:ea typeface="+mn-ea"/>
                <a:cs typeface="+mn-cs"/>
              </a:rPr>
              <a:t>  </a:t>
            </a:r>
            <a:endParaRPr lang="en-US" sz="1200" i="0" kern="1200" dirty="0">
              <a:solidFill>
                <a:schemeClr val="tx1"/>
              </a:solidFill>
              <a:latin typeface="+mn-lt"/>
              <a:ea typeface="+mn-ea"/>
              <a:cs typeface="+mn-cs"/>
            </a:endParaRPr>
          </a:p>
          <a:p>
            <a:pPr lvl="0"/>
            <a:endParaRPr lang="en-GB" i="0" dirty="0">
              <a:ea typeface="Calibri"/>
              <a:cs typeface="Calibri"/>
            </a:endParaRPr>
          </a:p>
        </p:txBody>
      </p:sp>
      <p:sp>
        <p:nvSpPr>
          <p:cNvPr id="4" name="Slide Number Placeholder 3"/>
          <p:cNvSpPr>
            <a:spLocks noGrp="1"/>
          </p:cNvSpPr>
          <p:nvPr>
            <p:ph type="sldNum" sz="quarter" idx="10"/>
          </p:nvPr>
        </p:nvSpPr>
        <p:spPr/>
        <p:txBody>
          <a:bodyPr/>
          <a:lstStyle/>
          <a:p>
            <a:fld id="{64738745-9C66-4B67-AF31-8CF02AD905FF}"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Just to highlight local numbers and the scope of the PPN network in general</a:t>
            </a:r>
          </a:p>
        </p:txBody>
      </p:sp>
      <p:sp>
        <p:nvSpPr>
          <p:cNvPr id="4" name="Slide Number Placeholder 3"/>
          <p:cNvSpPr>
            <a:spLocks noGrp="1"/>
          </p:cNvSpPr>
          <p:nvPr>
            <p:ph type="sldNum" sz="quarter" idx="10"/>
          </p:nvPr>
        </p:nvSpPr>
        <p:spPr/>
        <p:txBody>
          <a:bodyPr/>
          <a:lstStyle/>
          <a:p>
            <a:fld id="{64738745-9C66-4B67-AF31-8CF02AD905F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kern="1200" dirty="0">
                <a:solidFill>
                  <a:schemeClr val="tx1"/>
                </a:solidFill>
                <a:latin typeface="+mn-lt"/>
                <a:ea typeface="+mn-ea"/>
                <a:cs typeface="+mn-cs"/>
              </a:rPr>
              <a:t>Representation is core function off the PPN – ensuring community voice is heard</a:t>
            </a:r>
          </a:p>
          <a:p>
            <a:endParaRPr lang="en-US" sz="1400" b="0" kern="1200" dirty="0">
              <a:solidFill>
                <a:schemeClr val="tx1"/>
              </a:solidFill>
              <a:latin typeface="+mn-lt"/>
              <a:ea typeface="+mn-ea"/>
              <a:cs typeface="+mn-cs"/>
            </a:endParaRPr>
          </a:p>
          <a:p>
            <a:r>
              <a:rPr lang="en-GB" sz="1400" b="0" kern="1200" dirty="0">
                <a:solidFill>
                  <a:schemeClr val="tx1"/>
                </a:solidFill>
                <a:latin typeface="+mn-lt"/>
                <a:ea typeface="+mn-ea"/>
                <a:cs typeface="+mn-cs"/>
              </a:rPr>
              <a:t>Section 46 of the Local Government Reform Act 2014 provides the legislative basis which gives effect to the Framework for Public Participation and the Public Participation Networks (PPNs). The adoption of this Framework for Public Participation in Local Government is for the purposes of promoting, developing and implementing a coherent and integrated approach to participation in decision-making processes of the local authority. In other words ensuring community has a voice in local decision making.</a:t>
            </a:r>
            <a:endParaRPr lang="en-US" sz="1400" b="0" kern="1200" dirty="0">
              <a:solidFill>
                <a:schemeClr val="tx1"/>
              </a:solidFill>
              <a:latin typeface="+mn-lt"/>
              <a:ea typeface="+mn-ea"/>
              <a:cs typeface="+mn-cs"/>
            </a:endParaRPr>
          </a:p>
          <a:p>
            <a:endParaRPr lang="en-US" sz="1400" b="0" kern="1200" dirty="0">
              <a:solidFill>
                <a:schemeClr val="tx1"/>
              </a:solidFill>
              <a:latin typeface="+mn-lt"/>
              <a:ea typeface="+mn-ea"/>
              <a:cs typeface="+mn-cs"/>
            </a:endParaRPr>
          </a:p>
          <a:p>
            <a:r>
              <a:rPr lang="en-US" sz="1400" b="0" kern="1200" dirty="0">
                <a:solidFill>
                  <a:schemeClr val="tx1"/>
                </a:solidFill>
                <a:latin typeface="+mn-lt"/>
                <a:ea typeface="+mn-ea"/>
                <a:cs typeface="+mn-cs"/>
              </a:rPr>
              <a:t>We need to formally ratify these elections – if there are no objections in the room then these elections are ratified</a:t>
            </a:r>
          </a:p>
          <a:p>
            <a:endParaRPr lang="en-US" sz="1400" b="0" kern="1200" dirty="0">
              <a:solidFill>
                <a:schemeClr val="tx1"/>
              </a:solidFill>
              <a:latin typeface="+mn-lt"/>
              <a:ea typeface="+mn-ea"/>
              <a:cs typeface="+mn-cs"/>
            </a:endParaRPr>
          </a:p>
          <a:p>
            <a:r>
              <a:rPr lang="en-US" sz="1400" b="0" kern="1200" dirty="0">
                <a:solidFill>
                  <a:schemeClr val="tx1"/>
                </a:solidFill>
                <a:latin typeface="+mn-lt"/>
                <a:ea typeface="+mn-ea"/>
                <a:cs typeface="+mn-cs"/>
              </a:rPr>
              <a:t>Two substitute positions were also undertaken in 2023 with Bernadette Maughan replacing Brendan Lynch and Billy Gallagher replacing Jean Finnerty on the Sligo LCDC</a:t>
            </a:r>
          </a:p>
        </p:txBody>
      </p:sp>
      <p:sp>
        <p:nvSpPr>
          <p:cNvPr id="4" name="Slide Number Placeholder 3"/>
          <p:cNvSpPr>
            <a:spLocks noGrp="1"/>
          </p:cNvSpPr>
          <p:nvPr>
            <p:ph type="sldNum" sz="quarter" idx="10"/>
          </p:nvPr>
        </p:nvSpPr>
        <p:spPr/>
        <p:txBody>
          <a:bodyPr/>
          <a:lstStyle/>
          <a:p>
            <a:fld id="{64738745-9C66-4B67-AF31-8CF02AD905F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Sligo</a:t>
            </a:r>
            <a:r>
              <a:rPr lang="en-IE" baseline="0" dirty="0"/>
              <a:t> PPN has a growing social media profile and we work daily to promote the activities of our member groups. We also work to keep our website updated and circulate a quarterly newsletter.</a:t>
            </a:r>
          </a:p>
          <a:p>
            <a:endParaRPr lang="en-IE" baseline="0" dirty="0"/>
          </a:p>
          <a:p>
            <a:r>
              <a:rPr lang="en-IE" baseline="0" dirty="0"/>
              <a:t>Submissions are a key way to inform local and national policy. Sligo PPN makes direct submissions and also supports member groups to input</a:t>
            </a:r>
          </a:p>
          <a:p>
            <a:r>
              <a:rPr lang="en-IE" baseline="0" dirty="0" err="1"/>
              <a:t>Ffind</a:t>
            </a:r>
            <a:r>
              <a:rPr lang="en-IE" baseline="0" dirty="0"/>
              <a:t> c</a:t>
            </a:r>
          </a:p>
        </p:txBody>
      </p:sp>
      <p:sp>
        <p:nvSpPr>
          <p:cNvPr id="4" name="Slide Number Placeholder 3"/>
          <p:cNvSpPr>
            <a:spLocks noGrp="1"/>
          </p:cNvSpPr>
          <p:nvPr>
            <p:ph type="sldNum" sz="quarter" idx="10"/>
          </p:nvPr>
        </p:nvSpPr>
        <p:spPr/>
        <p:txBody>
          <a:bodyPr/>
          <a:lstStyle/>
          <a:p>
            <a:fld id="{64738745-9C66-4B67-AF31-8CF02AD905F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have been circulated and have in front of you copies of our 2023 activity summary. The bulk of actions were in direct response to issues raised through our wellbeing consultation or as part of our annual needs analysis survey.</a:t>
            </a:r>
          </a:p>
        </p:txBody>
      </p:sp>
      <p:sp>
        <p:nvSpPr>
          <p:cNvPr id="4" name="Slide Number Placeholder 3"/>
          <p:cNvSpPr>
            <a:spLocks noGrp="1"/>
          </p:cNvSpPr>
          <p:nvPr>
            <p:ph type="sldNum" sz="quarter" idx="10"/>
          </p:nvPr>
        </p:nvSpPr>
        <p:spPr/>
        <p:txBody>
          <a:bodyPr/>
          <a:lstStyle/>
          <a:p>
            <a:fld id="{64738745-9C66-4B67-AF31-8CF02AD905F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Wanted to take the opportunity to just give you a first glimpse at our new community engagement forum – being developed to encourage more online networking across our membership and to create stronger links between our representatives and the broader community,. We hope that this will grow as a place people can share ideas, raise questions and also be supported to input more easily into local policy and programme development.</a:t>
            </a:r>
          </a:p>
        </p:txBody>
      </p:sp>
      <p:sp>
        <p:nvSpPr>
          <p:cNvPr id="4" name="Slide Number Placeholder 3"/>
          <p:cNvSpPr>
            <a:spLocks noGrp="1"/>
          </p:cNvSpPr>
          <p:nvPr>
            <p:ph type="sldNum" sz="quarter" idx="5"/>
          </p:nvPr>
        </p:nvSpPr>
        <p:spPr/>
        <p:txBody>
          <a:bodyPr/>
          <a:lstStyle/>
          <a:p>
            <a:fld id="{64738745-9C66-4B67-AF31-8CF02AD905FF}" type="slidenum">
              <a:rPr lang="en-US" smtClean="0"/>
              <a:pPr/>
              <a:t>6</a:t>
            </a:fld>
            <a:endParaRPr lang="en-US"/>
          </a:p>
        </p:txBody>
      </p:sp>
    </p:spTree>
    <p:extLst>
      <p:ext uri="{BB962C8B-B14F-4D97-AF65-F5344CB8AC3E}">
        <p14:creationId xmlns:p14="http://schemas.microsoft.com/office/powerpoint/2010/main" val="991765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new policy has been put together for Sligo and is now open for consultation</a:t>
            </a:r>
          </a:p>
          <a:p>
            <a:endParaRPr lang="en-IE" dirty="0"/>
          </a:p>
          <a:p>
            <a:r>
              <a:rPr lang="en-IE" dirty="0"/>
              <a:t>The issue of transport is a constant for the community sector. This consultation aims to look at what the real transport needs are for the Sligo community – exploring public transport, parking, cycling, walking. The findings will inform a PPN submission into the CDP and will be presented to SCC as part of an evidence base</a:t>
            </a:r>
          </a:p>
          <a:p>
            <a:endParaRPr lang="en-IE" dirty="0"/>
          </a:p>
          <a:p>
            <a:r>
              <a:rPr lang="en-IE" dirty="0"/>
              <a:t>Now hand over to </a:t>
            </a:r>
            <a:r>
              <a:rPr lang="en-IE"/>
              <a:t>Harriet Emerson </a:t>
            </a:r>
          </a:p>
        </p:txBody>
      </p:sp>
      <p:sp>
        <p:nvSpPr>
          <p:cNvPr id="4" name="Slide Number Placeholder 3"/>
          <p:cNvSpPr>
            <a:spLocks noGrp="1"/>
          </p:cNvSpPr>
          <p:nvPr>
            <p:ph type="sldNum" sz="quarter" idx="5"/>
          </p:nvPr>
        </p:nvSpPr>
        <p:spPr/>
        <p:txBody>
          <a:bodyPr/>
          <a:lstStyle/>
          <a:p>
            <a:fld id="{64738745-9C66-4B67-AF31-8CF02AD905FF}" type="slidenum">
              <a:rPr lang="en-US" smtClean="0"/>
              <a:pPr/>
              <a:t>7</a:t>
            </a:fld>
            <a:endParaRPr lang="en-US"/>
          </a:p>
        </p:txBody>
      </p:sp>
    </p:spTree>
    <p:extLst>
      <p:ext uri="{BB962C8B-B14F-4D97-AF65-F5344CB8AC3E}">
        <p14:creationId xmlns:p14="http://schemas.microsoft.com/office/powerpoint/2010/main" val="3813478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738745-9C66-4B67-AF31-8CF02AD905F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07000"/>
              </a:lnSpc>
              <a:spcAft>
                <a:spcPts val="600"/>
              </a:spcAft>
              <a:buFont typeface="+mj-lt"/>
              <a:buAutoNum type="alphaLcParen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workshop where participants asked to think beyond their own groups’ interests (as above) and propose actions/ initiatives which are discussed and developed initially, and an indication of interest/ support is sought, and volunteers to develop proposals are identified. </a:t>
            </a:r>
          </a:p>
          <a:p>
            <a:pPr marL="742950" lvl="1" indent="-285750">
              <a:lnSpc>
                <a:spcPct val="107000"/>
              </a:lnSpc>
              <a:spcAft>
                <a:spcPts val="600"/>
              </a:spcAft>
              <a:buFont typeface="+mj-lt"/>
              <a:buAutoNum type="alphaLcParen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Actions/ initiatives from the workshop are circulated to all member groups for further contributions &amp; offers of help to develop these (allowing particularly those who were not at the workshop to participate) Note: all ideas will be kept for future reference, whether or not they are pursued at this point. </a:t>
            </a:r>
          </a:p>
          <a:p>
            <a:pPr marL="742950" lvl="1" indent="-285750">
              <a:lnSpc>
                <a:spcPct val="107000"/>
              </a:lnSpc>
              <a:spcAft>
                <a:spcPts val="600"/>
              </a:spcAft>
              <a:buFont typeface="+mj-lt"/>
              <a:buAutoNum type="alphaLcParen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The Sub-group and volunteers will look at the proposals and agree to develop further those ones that would be eligible for the PPN; to identify the level of work involved, capacity to deliver internally/ need for external expertise, potential benefits vs risks/ challenges, likely cost estimates. A brief summary of each of these will be compiled.</a:t>
            </a:r>
          </a:p>
          <a:p>
            <a:pPr marL="742950" lvl="1" indent="-285750">
              <a:lnSpc>
                <a:spcPct val="107000"/>
              </a:lnSpc>
              <a:spcAft>
                <a:spcPts val="600"/>
              </a:spcAft>
              <a:buFont typeface="+mj-lt"/>
              <a:buAutoNum type="alphaLcParen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The list of proposals, with summary details, will be circulated to all member groups with an opportunity for each member group to indicate their priorities. (There will be a supplementary list of those proposals not advanced further, with reasons given as to why. These will be kept by the PPN for future reference.) </a:t>
            </a:r>
          </a:p>
          <a:p>
            <a:pPr marL="742950" lvl="1" indent="-285750">
              <a:lnSpc>
                <a:spcPct val="107000"/>
              </a:lnSpc>
              <a:spcAft>
                <a:spcPts val="600"/>
              </a:spcAft>
              <a:buFont typeface="+mj-lt"/>
              <a:buAutoNum type="alphaLcParen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On the basis of the prioritisation by member groups and the budget available, a selection of proposals will be determined to make up the PPN’s Workplan for 2024. A document (available on the website &amp; circulated to all member groups) will indicate proposed further action for ALL proposals made (so that no-one’s idea is dismissed or falls off the list); some will become actions of the PPN, some may be forwarded for funding or support to other parties such as Development Partnerships, ATU, etc., some may be already underway with other organisations and proposers will be invited to engage with these, and some actions may be outside the PPN’s remit.</a:t>
            </a:r>
          </a:p>
          <a:p>
            <a:endParaRPr lang="en-IE" dirty="0"/>
          </a:p>
        </p:txBody>
      </p:sp>
      <p:sp>
        <p:nvSpPr>
          <p:cNvPr id="4" name="Slide Number Placeholder 3"/>
          <p:cNvSpPr>
            <a:spLocks noGrp="1"/>
          </p:cNvSpPr>
          <p:nvPr>
            <p:ph type="sldNum" sz="quarter" idx="5"/>
          </p:nvPr>
        </p:nvSpPr>
        <p:spPr/>
        <p:txBody>
          <a:bodyPr/>
          <a:lstStyle/>
          <a:p>
            <a:fld id="{64738745-9C66-4B67-AF31-8CF02AD905FF}" type="slidenum">
              <a:rPr lang="en-US" smtClean="0"/>
              <a:pPr/>
              <a:t>9</a:t>
            </a:fld>
            <a:endParaRPr lang="en-US"/>
          </a:p>
        </p:txBody>
      </p:sp>
    </p:spTree>
    <p:extLst>
      <p:ext uri="{BB962C8B-B14F-4D97-AF65-F5344CB8AC3E}">
        <p14:creationId xmlns:p14="http://schemas.microsoft.com/office/powerpoint/2010/main" val="1802270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0BFB23F-16EF-4A0D-BB11-78274BABF8FE}" type="datetimeFigureOut">
              <a:rPr lang="en-US" smtClean="0"/>
              <a:pPr/>
              <a:t>1/27/24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9F25775-C447-4CAF-AAA9-19866BB18D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0BFB23F-16EF-4A0D-BB11-78274BABF8FE}" type="datetimeFigureOut">
              <a:rPr lang="en-US" smtClean="0"/>
              <a:pPr/>
              <a:t>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25775-C447-4CAF-AAA9-19866BB18D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0BFB23F-16EF-4A0D-BB11-78274BABF8FE}" type="datetimeFigureOut">
              <a:rPr lang="en-US" smtClean="0"/>
              <a:pPr/>
              <a:t>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25775-C447-4CAF-AAA9-19866BB18D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0BFB23F-16EF-4A0D-BB11-78274BABF8FE}" type="datetimeFigureOut">
              <a:rPr lang="en-US" smtClean="0"/>
              <a:pPr/>
              <a:t>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25775-C447-4CAF-AAA9-19866BB18DE9}"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0BFB23F-16EF-4A0D-BB11-78274BABF8FE}" type="datetimeFigureOut">
              <a:rPr lang="en-US" smtClean="0"/>
              <a:pPr/>
              <a:t>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25775-C447-4CAF-AAA9-19866BB18DE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0BFB23F-16EF-4A0D-BB11-78274BABF8FE}" type="datetimeFigureOut">
              <a:rPr lang="en-US" smtClean="0"/>
              <a:pPr/>
              <a:t>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25775-C447-4CAF-AAA9-19866BB18DE9}"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0BFB23F-16EF-4A0D-BB11-78274BABF8FE}" type="datetimeFigureOut">
              <a:rPr lang="en-US" smtClean="0"/>
              <a:pPr/>
              <a:t>1/27/24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F25775-C447-4CAF-AAA9-19866BB18DE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BFB23F-16EF-4A0D-BB11-78274BABF8FE}" type="datetimeFigureOut">
              <a:rPr lang="en-US" smtClean="0"/>
              <a:pPr/>
              <a:t>1/27/24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F25775-C447-4CAF-AAA9-19866BB18DE9}"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FB23F-16EF-4A0D-BB11-78274BABF8FE}" type="datetimeFigureOut">
              <a:rPr lang="en-US" smtClean="0"/>
              <a:pPr/>
              <a:t>1/27/24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F25775-C447-4CAF-AAA9-19866BB18D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B0BFB23F-16EF-4A0D-BB11-78274BABF8FE}" type="datetimeFigureOut">
              <a:rPr lang="en-US" smtClean="0"/>
              <a:pPr/>
              <a:t>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25775-C447-4CAF-AAA9-19866BB18DE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0BFB23F-16EF-4A0D-BB11-78274BABF8FE}" type="datetimeFigureOut">
              <a:rPr lang="en-US" smtClean="0"/>
              <a:pPr/>
              <a:t>1/27/24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9F25775-C447-4CAF-AAA9-19866BB18DE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0BFB23F-16EF-4A0D-BB11-78274BABF8FE}" type="datetimeFigureOut">
              <a:rPr lang="en-US" smtClean="0"/>
              <a:pPr/>
              <a:t>1/27/24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9F25775-C447-4CAF-AAA9-19866BB18D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768" y="2128183"/>
            <a:ext cx="6260232" cy="2601634"/>
          </a:xfrm>
        </p:spPr>
        <p:txBody>
          <a:bodyPr>
            <a:noAutofit/>
          </a:bodyPr>
          <a:lstStyle/>
          <a:p>
            <a:br>
              <a:rPr lang="en-IE" sz="6000" dirty="0"/>
            </a:br>
            <a:r>
              <a:rPr lang="en-IE" sz="6000" dirty="0"/>
              <a:t> Annual Meeting &amp; Planning Workshop</a:t>
            </a:r>
            <a:br>
              <a:rPr lang="en-IE" sz="6000" dirty="0"/>
            </a:br>
            <a:r>
              <a:rPr lang="en-IE" sz="6000" dirty="0"/>
              <a:t>2023</a:t>
            </a:r>
            <a:endParaRPr lang="en-US" sz="6000" dirty="0"/>
          </a:p>
        </p:txBody>
      </p:sp>
      <p:pic>
        <p:nvPicPr>
          <p:cNvPr id="8" name="Picture 7" descr="A logo with text on it&#10;&#10;Description automatically generated">
            <a:extLst>
              <a:ext uri="{FF2B5EF4-FFF2-40B4-BE49-F238E27FC236}">
                <a16:creationId xmlns:a16="http://schemas.microsoft.com/office/drawing/2014/main" id="{EFD937C2-9360-4E47-EAA7-694A901C5F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8" y="1052736"/>
            <a:ext cx="4519452" cy="3429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591" y="1258044"/>
            <a:ext cx="4550735" cy="4525963"/>
          </a:xfrm>
        </p:spPr>
        <p:txBody>
          <a:bodyPr vert="horz" lIns="91440" tIns="45720" rIns="91440" bIns="45720" anchor="t">
            <a:normAutofit fontScale="92500" lnSpcReduction="20000"/>
          </a:bodyPr>
          <a:lstStyle/>
          <a:p>
            <a:pPr marL="109855" indent="0">
              <a:buNone/>
            </a:pPr>
            <a:r>
              <a:rPr lang="en-IE" dirty="0">
                <a:cs typeface="Lucida Sans Unicode"/>
              </a:rPr>
              <a:t>INCOME</a:t>
            </a:r>
          </a:p>
          <a:p>
            <a:pPr marL="109855" indent="0">
              <a:buNone/>
            </a:pPr>
            <a:r>
              <a:rPr lang="en-IE" dirty="0">
                <a:cs typeface="Lucida Sans Unicode"/>
              </a:rPr>
              <a:t>Dept Rural &amp; Community Development </a:t>
            </a:r>
          </a:p>
          <a:p>
            <a:pPr marL="109855" indent="0">
              <a:buNone/>
            </a:pPr>
            <a:r>
              <a:rPr lang="en-IE" dirty="0">
                <a:cs typeface="Lucida Sans Unicode"/>
              </a:rPr>
              <a:t>€85,700 Core Funding (increase indicated for 2024-as yet unknown)</a:t>
            </a:r>
          </a:p>
          <a:p>
            <a:pPr marL="109855" indent="0">
              <a:buNone/>
            </a:pPr>
            <a:endParaRPr lang="en-IE" dirty="0">
              <a:cs typeface="Lucida Sans Unicode"/>
            </a:endParaRPr>
          </a:p>
          <a:p>
            <a:pPr marL="109855" indent="0">
              <a:buNone/>
            </a:pPr>
            <a:r>
              <a:rPr lang="en-IE" dirty="0">
                <a:cs typeface="Lucida Sans Unicode"/>
              </a:rPr>
              <a:t>Sligo County Council</a:t>
            </a:r>
          </a:p>
          <a:p>
            <a:pPr marL="109855" indent="0">
              <a:buNone/>
            </a:pPr>
            <a:r>
              <a:rPr lang="en-IE" dirty="0">
                <a:cs typeface="Lucida Sans Unicode"/>
              </a:rPr>
              <a:t>€30,000 Core Funding</a:t>
            </a:r>
          </a:p>
          <a:p>
            <a:pPr marL="109855" indent="0">
              <a:buNone/>
            </a:pPr>
            <a:r>
              <a:rPr lang="en-IE" dirty="0">
                <a:cs typeface="Lucida Sans Unicode"/>
              </a:rPr>
              <a:t>€5,000 Support Worker Funding</a:t>
            </a:r>
          </a:p>
          <a:p>
            <a:pPr marL="109855" indent="0">
              <a:buNone/>
            </a:pPr>
            <a:endParaRPr lang="en-IE" dirty="0">
              <a:cs typeface="Lucida Sans Unicode"/>
            </a:endParaRPr>
          </a:p>
          <a:p>
            <a:pPr marL="109855" indent="0">
              <a:buNone/>
            </a:pPr>
            <a:r>
              <a:rPr lang="en-IE" dirty="0">
                <a:cs typeface="Lucida Sans Unicode"/>
              </a:rPr>
              <a:t>€120,700</a:t>
            </a:r>
          </a:p>
        </p:txBody>
      </p:sp>
      <p:sp>
        <p:nvSpPr>
          <p:cNvPr id="3" name="Title 2"/>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IE" dirty="0">
                <a:cs typeface="Lucida Sans Unicode"/>
              </a:rPr>
              <a:t>2024 Budget</a:t>
            </a:r>
          </a:p>
        </p:txBody>
      </p:sp>
      <p:sp>
        <p:nvSpPr>
          <p:cNvPr id="5" name="Content Placeholder 1">
            <a:extLst>
              <a:ext uri="{FF2B5EF4-FFF2-40B4-BE49-F238E27FC236}">
                <a16:creationId xmlns:a16="http://schemas.microsoft.com/office/drawing/2014/main" id="{5855BA5A-6AF1-971A-7C59-D9FA6223A25C}"/>
              </a:ext>
            </a:extLst>
          </p:cNvPr>
          <p:cNvSpPr txBox="1">
            <a:spLocks/>
          </p:cNvSpPr>
          <p:nvPr/>
        </p:nvSpPr>
        <p:spPr>
          <a:xfrm>
            <a:off x="4681869" y="1272221"/>
            <a:ext cx="4550735" cy="4525963"/>
          </a:xfrm>
          <a:prstGeom prst="rect">
            <a:avLst/>
          </a:prstGeom>
        </p:spPr>
        <p:txBody>
          <a:bodyPr vert="horz" lIns="91440" tIns="45720" rIns="91440" bIns="45720" anchor="t">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855" indent="0">
              <a:buFont typeface="Wingdings 3"/>
              <a:buNone/>
            </a:pPr>
            <a:r>
              <a:rPr lang="en-IE" dirty="0">
                <a:cs typeface="Lucida Sans Unicode"/>
              </a:rPr>
              <a:t>EXPENDITURE</a:t>
            </a:r>
          </a:p>
          <a:p>
            <a:pPr marL="109855" indent="0">
              <a:buNone/>
            </a:pPr>
            <a:r>
              <a:rPr lang="en-IE" dirty="0">
                <a:cs typeface="Lucida Sans Unicode"/>
              </a:rPr>
              <a:t>Salaries €60,000 </a:t>
            </a:r>
          </a:p>
          <a:p>
            <a:pPr marL="109855" indent="0">
              <a:buNone/>
            </a:pPr>
            <a:r>
              <a:rPr lang="en-IE" dirty="0">
                <a:cs typeface="Lucida Sans Unicode"/>
              </a:rPr>
              <a:t>Operations €20,000</a:t>
            </a:r>
          </a:p>
          <a:p>
            <a:pPr marL="109855" indent="0">
              <a:buNone/>
            </a:pPr>
            <a:endParaRPr lang="en-IE" dirty="0"/>
          </a:p>
          <a:p>
            <a:pPr marL="109855" indent="0">
              <a:buFont typeface="Wingdings 3"/>
              <a:buNone/>
            </a:pPr>
            <a:r>
              <a:rPr lang="en-IE" dirty="0">
                <a:cs typeface="Lucida Sans Unicode"/>
              </a:rPr>
              <a:t>€80,000</a:t>
            </a:r>
          </a:p>
          <a:p>
            <a:pPr marL="109855" indent="0">
              <a:buNone/>
            </a:pPr>
            <a:endParaRPr lang="en-IE" dirty="0">
              <a:cs typeface="Lucida Sans Unicode"/>
            </a:endParaRPr>
          </a:p>
          <a:p>
            <a:pPr marL="109855" indent="0">
              <a:buNone/>
            </a:pPr>
            <a:r>
              <a:rPr lang="en-IE" dirty="0">
                <a:cs typeface="Lucida Sans Unicode"/>
              </a:rPr>
              <a:t>Project Budget Available</a:t>
            </a:r>
          </a:p>
          <a:p>
            <a:pPr marL="109855" indent="0">
              <a:buNone/>
            </a:pPr>
            <a:r>
              <a:rPr lang="en-IE" dirty="0">
                <a:cs typeface="Lucida Sans Unicode"/>
              </a:rPr>
              <a:t>€40,700 + unknown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884D13-DBEC-93E1-46B9-05174823975A}"/>
              </a:ext>
            </a:extLst>
          </p:cNvPr>
          <p:cNvSpPr>
            <a:spLocks noGrp="1"/>
          </p:cNvSpPr>
          <p:nvPr>
            <p:ph idx="1"/>
          </p:nvPr>
        </p:nvSpPr>
        <p:spPr/>
        <p:txBody>
          <a:bodyPr>
            <a:normAutofit fontScale="92500" lnSpcReduction="10000"/>
          </a:bodyPr>
          <a:lstStyle/>
          <a:p>
            <a:r>
              <a:rPr lang="en-GB" dirty="0"/>
              <a:t>No IT purchases</a:t>
            </a:r>
          </a:p>
          <a:p>
            <a:r>
              <a:rPr lang="en-GB" dirty="0"/>
              <a:t>No Grants </a:t>
            </a:r>
          </a:p>
          <a:p>
            <a:r>
              <a:rPr lang="en-GB" dirty="0"/>
              <a:t>No duplication of work</a:t>
            </a:r>
          </a:p>
          <a:p>
            <a:endParaRPr lang="en-GB" dirty="0"/>
          </a:p>
          <a:p>
            <a:r>
              <a:rPr lang="en-GB" dirty="0"/>
              <a:t>Need to think collectively</a:t>
            </a:r>
          </a:p>
          <a:p>
            <a:r>
              <a:rPr lang="en-GB" dirty="0"/>
              <a:t>Seek out actions that will deliver maximum benefit to widest range of member groups</a:t>
            </a:r>
          </a:p>
          <a:p>
            <a:r>
              <a:rPr lang="en-GB" dirty="0"/>
              <a:t>Actions across the 3 named colleges</a:t>
            </a:r>
          </a:p>
          <a:p>
            <a:r>
              <a:rPr lang="en-GB" dirty="0"/>
              <a:t>Engage those hardly reached or participating v. little</a:t>
            </a:r>
          </a:p>
          <a:p>
            <a:r>
              <a:rPr lang="en-GB" dirty="0"/>
              <a:t>Address climate action &amp; other priorities</a:t>
            </a:r>
            <a:endParaRPr lang="en-IE" dirty="0"/>
          </a:p>
        </p:txBody>
      </p:sp>
      <p:sp>
        <p:nvSpPr>
          <p:cNvPr id="3" name="Title 2">
            <a:extLst>
              <a:ext uri="{FF2B5EF4-FFF2-40B4-BE49-F238E27FC236}">
                <a16:creationId xmlns:a16="http://schemas.microsoft.com/office/drawing/2014/main" id="{899D9256-ADEE-37DA-6A24-85C37E1F2CFA}"/>
              </a:ext>
            </a:extLst>
          </p:cNvPr>
          <p:cNvSpPr>
            <a:spLocks noGrp="1"/>
          </p:cNvSpPr>
          <p:nvPr>
            <p:ph type="title"/>
          </p:nvPr>
        </p:nvSpPr>
        <p:spPr/>
        <p:txBody>
          <a:bodyPr/>
          <a:lstStyle/>
          <a:p>
            <a:r>
              <a:rPr lang="en-IE" dirty="0"/>
              <a:t>PPNs Budget Criteria</a:t>
            </a:r>
          </a:p>
        </p:txBody>
      </p:sp>
    </p:spTree>
    <p:extLst>
      <p:ext uri="{BB962C8B-B14F-4D97-AF65-F5344CB8AC3E}">
        <p14:creationId xmlns:p14="http://schemas.microsoft.com/office/powerpoint/2010/main" val="2923489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CA14DB-0409-CBFF-A8B6-EFDF0C9908D1}"/>
              </a:ext>
            </a:extLst>
          </p:cNvPr>
          <p:cNvSpPr>
            <a:spLocks noGrp="1"/>
          </p:cNvSpPr>
          <p:nvPr>
            <p:ph idx="1"/>
          </p:nvPr>
        </p:nvSpPr>
        <p:spPr/>
        <p:txBody>
          <a:bodyPr/>
          <a:lstStyle/>
          <a:p>
            <a:r>
              <a:rPr lang="en-GB" dirty="0"/>
              <a:t>Capacity development for member groups, Information sharing &amp; training</a:t>
            </a:r>
          </a:p>
          <a:p>
            <a:r>
              <a:rPr lang="en-GB" dirty="0"/>
              <a:t>Representation</a:t>
            </a:r>
          </a:p>
          <a:p>
            <a:r>
              <a:rPr lang="en-GB" dirty="0"/>
              <a:t>Inclusive and representative</a:t>
            </a:r>
          </a:p>
          <a:p>
            <a:r>
              <a:rPr lang="en-GB" dirty="0"/>
              <a:t>Abide by 7 principles, agreed Vision for Community Wellbeing </a:t>
            </a:r>
          </a:p>
          <a:p>
            <a:r>
              <a:rPr lang="en-GB" dirty="0"/>
              <a:t>Aligns to SDGs</a:t>
            </a:r>
          </a:p>
          <a:p>
            <a:r>
              <a:rPr lang="en-GB" dirty="0"/>
              <a:t>Supports overall aims of Sligo LECP</a:t>
            </a:r>
            <a:endParaRPr lang="en-IE" dirty="0"/>
          </a:p>
        </p:txBody>
      </p:sp>
      <p:sp>
        <p:nvSpPr>
          <p:cNvPr id="3" name="Title 2">
            <a:extLst>
              <a:ext uri="{FF2B5EF4-FFF2-40B4-BE49-F238E27FC236}">
                <a16:creationId xmlns:a16="http://schemas.microsoft.com/office/drawing/2014/main" id="{B5F9CE64-4F92-3163-4E64-6BC4CB7ADE2C}"/>
              </a:ext>
            </a:extLst>
          </p:cNvPr>
          <p:cNvSpPr>
            <a:spLocks noGrp="1"/>
          </p:cNvSpPr>
          <p:nvPr>
            <p:ph type="title"/>
          </p:nvPr>
        </p:nvSpPr>
        <p:spPr/>
        <p:txBody>
          <a:bodyPr/>
          <a:lstStyle/>
          <a:p>
            <a:r>
              <a:rPr lang="en-IE" dirty="0"/>
              <a:t>Reminder PPN Remit</a:t>
            </a:r>
          </a:p>
        </p:txBody>
      </p:sp>
    </p:spTree>
    <p:extLst>
      <p:ext uri="{BB962C8B-B14F-4D97-AF65-F5344CB8AC3E}">
        <p14:creationId xmlns:p14="http://schemas.microsoft.com/office/powerpoint/2010/main" val="1330329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9C6A1C-F7EC-5ABE-2FD1-F665F00A3A0E}"/>
              </a:ext>
            </a:extLst>
          </p:cNvPr>
          <p:cNvSpPr>
            <a:spLocks noGrp="1"/>
          </p:cNvSpPr>
          <p:nvPr>
            <p:ph type="title"/>
          </p:nvPr>
        </p:nvSpPr>
        <p:spPr>
          <a:xfrm>
            <a:off x="897559" y="2286000"/>
            <a:ext cx="8229600" cy="1143000"/>
          </a:xfrm>
        </p:spPr>
        <p:txBody>
          <a:bodyPr>
            <a:normAutofit/>
          </a:bodyPr>
          <a:lstStyle/>
          <a:p>
            <a:r>
              <a:rPr lang="en-IE" sz="6000" dirty="0"/>
              <a:t>Discussions</a:t>
            </a:r>
          </a:p>
        </p:txBody>
      </p:sp>
    </p:spTree>
    <p:extLst>
      <p:ext uri="{BB962C8B-B14F-4D97-AF65-F5344CB8AC3E}">
        <p14:creationId xmlns:p14="http://schemas.microsoft.com/office/powerpoint/2010/main" val="1341656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C1A3C2-93BA-D495-3EF8-A3BDF479CA92}"/>
              </a:ext>
            </a:extLst>
          </p:cNvPr>
          <p:cNvSpPr>
            <a:spLocks noGrp="1"/>
          </p:cNvSpPr>
          <p:nvPr>
            <p:ph idx="1"/>
          </p:nvPr>
        </p:nvSpPr>
        <p:spPr>
          <a:xfrm>
            <a:off x="249850" y="980728"/>
            <a:ext cx="8714638" cy="5732653"/>
          </a:xfrm>
        </p:spPr>
        <p:txBody>
          <a:bodyPr>
            <a:normAutofit/>
          </a:bodyPr>
          <a:lstStyle/>
          <a:p>
            <a:r>
              <a:rPr lang="en-GB" dirty="0"/>
              <a:t>Actions/ initiatives from the workshop circulated to all member groups for further contributions </a:t>
            </a:r>
          </a:p>
          <a:p>
            <a:r>
              <a:rPr lang="en-GB" dirty="0"/>
              <a:t>Sub-group will look at the proposals and agree to develop further those ones that would be eligible for the PPN</a:t>
            </a:r>
          </a:p>
          <a:p>
            <a:r>
              <a:rPr lang="en-GB" dirty="0"/>
              <a:t>The list of proposals circulated to all member groups with an opportunity for each member group to indicate their priorities. </a:t>
            </a:r>
          </a:p>
          <a:p>
            <a:r>
              <a:rPr lang="en-GB" dirty="0"/>
              <a:t>On the basis of the prioritisation by member groups and the budget available, a selection of proposals will be determined to make up the PPN’s Workplan for 2024. </a:t>
            </a:r>
            <a:endParaRPr lang="en-IE" dirty="0"/>
          </a:p>
        </p:txBody>
      </p:sp>
      <p:sp>
        <p:nvSpPr>
          <p:cNvPr id="3" name="Title 2">
            <a:extLst>
              <a:ext uri="{FF2B5EF4-FFF2-40B4-BE49-F238E27FC236}">
                <a16:creationId xmlns:a16="http://schemas.microsoft.com/office/drawing/2014/main" id="{CB7DB9C8-2A98-B318-3AC2-19B5DA0DA68C}"/>
              </a:ext>
            </a:extLst>
          </p:cNvPr>
          <p:cNvSpPr>
            <a:spLocks noGrp="1"/>
          </p:cNvSpPr>
          <p:nvPr>
            <p:ph type="title"/>
          </p:nvPr>
        </p:nvSpPr>
        <p:spPr>
          <a:xfrm>
            <a:off x="179512" y="0"/>
            <a:ext cx="8229600" cy="1143000"/>
          </a:xfrm>
        </p:spPr>
        <p:txBody>
          <a:bodyPr/>
          <a:lstStyle/>
          <a:p>
            <a:r>
              <a:rPr lang="en-IE" dirty="0"/>
              <a:t>Next Steps</a:t>
            </a:r>
          </a:p>
        </p:txBody>
      </p:sp>
    </p:spTree>
    <p:extLst>
      <p:ext uri="{BB962C8B-B14F-4D97-AF65-F5344CB8AC3E}">
        <p14:creationId xmlns:p14="http://schemas.microsoft.com/office/powerpoint/2010/main" val="222671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31640"/>
            <a:ext cx="8229600" cy="1875664"/>
          </a:xfrm>
        </p:spPr>
        <p:txBody>
          <a:bodyPr>
            <a:normAutofit/>
          </a:bodyPr>
          <a:lstStyle/>
          <a:p>
            <a:pPr>
              <a:buNone/>
            </a:pPr>
            <a:r>
              <a:rPr lang="en-GB" dirty="0"/>
              <a:t>Sligo PPN currently has 570 member groups:</a:t>
            </a:r>
            <a:endParaRPr lang="en-US" dirty="0"/>
          </a:p>
          <a:p>
            <a:endParaRPr lang="en-US" dirty="0"/>
          </a:p>
        </p:txBody>
      </p:sp>
      <p:sp>
        <p:nvSpPr>
          <p:cNvPr id="3" name="Title 2"/>
          <p:cNvSpPr>
            <a:spLocks noGrp="1"/>
          </p:cNvSpPr>
          <p:nvPr>
            <p:ph type="title"/>
          </p:nvPr>
        </p:nvSpPr>
        <p:spPr>
          <a:xfrm>
            <a:off x="230832" y="188640"/>
            <a:ext cx="8229600" cy="1143000"/>
          </a:xfrm>
        </p:spPr>
        <p:txBody>
          <a:bodyPr/>
          <a:lstStyle/>
          <a:p>
            <a:r>
              <a:rPr lang="en-IE" dirty="0"/>
              <a:t>Current PPN Membership</a:t>
            </a:r>
            <a:endParaRPr lang="en-US" dirty="0"/>
          </a:p>
        </p:txBody>
      </p:sp>
      <p:sp>
        <p:nvSpPr>
          <p:cNvPr id="6" name="TextBox 5"/>
          <p:cNvSpPr txBox="1"/>
          <p:nvPr/>
        </p:nvSpPr>
        <p:spPr>
          <a:xfrm>
            <a:off x="3563888" y="5082968"/>
            <a:ext cx="4680520" cy="954107"/>
          </a:xfrm>
          <a:prstGeom prst="rect">
            <a:avLst/>
          </a:prstGeom>
          <a:noFill/>
        </p:spPr>
        <p:txBody>
          <a:bodyPr wrap="square" rtlCol="0">
            <a:spAutoFit/>
          </a:bodyPr>
          <a:lstStyle/>
          <a:p>
            <a:r>
              <a:rPr lang="en-IE" sz="2800" b="1" dirty="0"/>
              <a:t>Nationally</a:t>
            </a:r>
          </a:p>
          <a:p>
            <a:r>
              <a:rPr lang="en-IE" sz="2800" dirty="0"/>
              <a:t>19,000 Member Groups</a:t>
            </a:r>
          </a:p>
        </p:txBody>
      </p:sp>
      <p:pic>
        <p:nvPicPr>
          <p:cNvPr id="8" name="Picture 7">
            <a:extLst>
              <a:ext uri="{FF2B5EF4-FFF2-40B4-BE49-F238E27FC236}">
                <a16:creationId xmlns:a16="http://schemas.microsoft.com/office/drawing/2014/main" id="{9E1810F3-FF91-F865-1743-4D2E82C28120}"/>
              </a:ext>
            </a:extLst>
          </p:cNvPr>
          <p:cNvPicPr>
            <a:picLocks noChangeAspect="1"/>
          </p:cNvPicPr>
          <p:nvPr/>
        </p:nvPicPr>
        <p:blipFill>
          <a:blip r:embed="rId3"/>
          <a:stretch>
            <a:fillRect/>
          </a:stretch>
        </p:blipFill>
        <p:spPr>
          <a:xfrm>
            <a:off x="504056" y="1973021"/>
            <a:ext cx="7956376" cy="24685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50708"/>
            <a:ext cx="8229600" cy="4525963"/>
          </a:xfrm>
        </p:spPr>
        <p:txBody>
          <a:bodyPr/>
          <a:lstStyle/>
          <a:p>
            <a:r>
              <a:rPr lang="en-US" dirty="0"/>
              <a:t>Representation</a:t>
            </a:r>
          </a:p>
          <a:p>
            <a:r>
              <a:rPr lang="en-US" dirty="0"/>
              <a:t>41 representatives on 14 boards</a:t>
            </a:r>
          </a:p>
          <a:p>
            <a:endParaRPr lang="en-US" dirty="0"/>
          </a:p>
        </p:txBody>
      </p:sp>
      <p:sp>
        <p:nvSpPr>
          <p:cNvPr id="3" name="Title 2"/>
          <p:cNvSpPr>
            <a:spLocks noGrp="1"/>
          </p:cNvSpPr>
          <p:nvPr>
            <p:ph type="title"/>
          </p:nvPr>
        </p:nvSpPr>
        <p:spPr>
          <a:xfrm>
            <a:off x="107504" y="0"/>
            <a:ext cx="8229600" cy="1143000"/>
          </a:xfrm>
        </p:spPr>
        <p:txBody>
          <a:bodyPr/>
          <a:lstStyle/>
          <a:p>
            <a:r>
              <a:rPr lang="en-IE" dirty="0"/>
              <a:t>REPRESENTATION</a:t>
            </a:r>
            <a:endParaRPr lang="en-US" dirty="0"/>
          </a:p>
        </p:txBody>
      </p:sp>
      <p:sp>
        <p:nvSpPr>
          <p:cNvPr id="4" name="Content Placeholder 1">
            <a:extLst>
              <a:ext uri="{FF2B5EF4-FFF2-40B4-BE49-F238E27FC236}">
                <a16:creationId xmlns:a16="http://schemas.microsoft.com/office/drawing/2014/main" id="{72CB89DC-7C34-0AE6-227C-CE4C350E09AA}"/>
              </a:ext>
            </a:extLst>
          </p:cNvPr>
          <p:cNvSpPr txBox="1">
            <a:spLocks/>
          </p:cNvSpPr>
          <p:nvPr/>
        </p:nvSpPr>
        <p:spPr>
          <a:xfrm>
            <a:off x="251520" y="3113690"/>
            <a:ext cx="7006856" cy="4525963"/>
          </a:xfrm>
          <a:prstGeom prst="rect">
            <a:avLst/>
          </a:prstGeom>
        </p:spPr>
        <p:txBody>
          <a:bodyPr vert="horz" lIns="91440" tIns="45720" rIns="91440" bIns="45720" anchor="t">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indent="-255905"/>
            <a:r>
              <a:rPr lang="en-IE" dirty="0"/>
              <a:t>Sligo PPN Secretariat – Aisling Smith nominated by Sligo DPO</a:t>
            </a:r>
            <a:endParaRPr lang="en-IE" dirty="0">
              <a:cs typeface="Lucida Sans Unicode"/>
            </a:endParaRPr>
          </a:p>
          <a:p>
            <a:pPr indent="-255905"/>
            <a:r>
              <a:rPr lang="en-IE" dirty="0"/>
              <a:t>Sligo Public Arts Steering Committee – Roux </a:t>
            </a:r>
            <a:r>
              <a:rPr lang="en-IE" dirty="0" err="1"/>
              <a:t>Mellet</a:t>
            </a:r>
            <a:r>
              <a:rPr lang="en-IE" dirty="0"/>
              <a:t> nominated by Autism Friendly Sligo</a:t>
            </a:r>
            <a:endParaRPr lang="en-IE" dirty="0">
              <a:cs typeface="Lucida Sans Unicode"/>
            </a:endParaRPr>
          </a:p>
          <a:p>
            <a:pPr indent="-255905"/>
            <a:endParaRPr lang="en-IE" dirty="0">
              <a:cs typeface="Lucida Sans Unicode"/>
            </a:endParaRPr>
          </a:p>
          <a:p>
            <a:pPr indent="-255905">
              <a:buFont typeface="Wingdings 3"/>
              <a:buNone/>
            </a:pPr>
            <a:endParaRPr lang="en-IE" dirty="0">
              <a:cs typeface="Lucida Sans Unicode"/>
            </a:endParaRPr>
          </a:p>
        </p:txBody>
      </p:sp>
      <p:sp>
        <p:nvSpPr>
          <p:cNvPr id="5" name="Title 2">
            <a:extLst>
              <a:ext uri="{FF2B5EF4-FFF2-40B4-BE49-F238E27FC236}">
                <a16:creationId xmlns:a16="http://schemas.microsoft.com/office/drawing/2014/main" id="{0926BEED-3203-32B7-9455-7B559CC13033}"/>
              </a:ext>
            </a:extLst>
          </p:cNvPr>
          <p:cNvSpPr txBox="1">
            <a:spLocks/>
          </p:cNvSpPr>
          <p:nvPr/>
        </p:nvSpPr>
        <p:spPr>
          <a:xfrm>
            <a:off x="143159" y="1970080"/>
            <a:ext cx="8229600" cy="1143000"/>
          </a:xfrm>
          <a:prstGeom prst="rect">
            <a:avLst/>
          </a:prstGeom>
        </p:spPr>
        <p:txBody>
          <a:bodyPr vert="horz" lIns="91440" tIns="45720" rIns="91440" bIns="45720" rtlCol="0" anchor="ctr">
            <a:normAutofit fontScale="92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IE" dirty="0"/>
              <a:t>Ratification of New Elections 2023</a:t>
            </a:r>
            <a:endParaRPr lang="en-US" dirty="0"/>
          </a:p>
        </p:txBody>
      </p:sp>
      <p:pic>
        <p:nvPicPr>
          <p:cNvPr id="7" name="Picture 6">
            <a:extLst>
              <a:ext uri="{FF2B5EF4-FFF2-40B4-BE49-F238E27FC236}">
                <a16:creationId xmlns:a16="http://schemas.microsoft.com/office/drawing/2014/main" id="{554DD979-3384-8E16-1C59-F6B3615B4C50}"/>
              </a:ext>
            </a:extLst>
          </p:cNvPr>
          <p:cNvPicPr>
            <a:picLocks noChangeAspect="1"/>
          </p:cNvPicPr>
          <p:nvPr/>
        </p:nvPicPr>
        <p:blipFill>
          <a:blip r:embed="rId3"/>
          <a:stretch>
            <a:fillRect/>
          </a:stretch>
        </p:blipFill>
        <p:spPr>
          <a:xfrm>
            <a:off x="4114404" y="4971911"/>
            <a:ext cx="2286198" cy="1524132"/>
          </a:xfrm>
          <a:prstGeom prst="rect">
            <a:avLst/>
          </a:prstGeom>
        </p:spPr>
      </p:pic>
      <p:pic>
        <p:nvPicPr>
          <p:cNvPr id="8" name="Picture 7">
            <a:extLst>
              <a:ext uri="{FF2B5EF4-FFF2-40B4-BE49-F238E27FC236}">
                <a16:creationId xmlns:a16="http://schemas.microsoft.com/office/drawing/2014/main" id="{DC3D5C5A-1164-4F83-EB55-08DDAD69045F}"/>
              </a:ext>
            </a:extLst>
          </p:cNvPr>
          <p:cNvPicPr>
            <a:picLocks noChangeAspect="1"/>
          </p:cNvPicPr>
          <p:nvPr/>
        </p:nvPicPr>
        <p:blipFill>
          <a:blip r:embed="rId4"/>
          <a:stretch>
            <a:fillRect/>
          </a:stretch>
        </p:blipFill>
        <p:spPr>
          <a:xfrm>
            <a:off x="6606282" y="4984030"/>
            <a:ext cx="2286198" cy="15241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Promotion &amp; Submissions</a:t>
            </a:r>
            <a:endParaRPr lang="en-US" dirty="0"/>
          </a:p>
        </p:txBody>
      </p:sp>
      <p:sp>
        <p:nvSpPr>
          <p:cNvPr id="5" name="TextBox 4"/>
          <p:cNvSpPr txBox="1"/>
          <p:nvPr/>
        </p:nvSpPr>
        <p:spPr>
          <a:xfrm>
            <a:off x="323528" y="1556792"/>
            <a:ext cx="8496944" cy="4462760"/>
          </a:xfrm>
          <a:prstGeom prst="rect">
            <a:avLst/>
          </a:prstGeom>
          <a:noFill/>
        </p:spPr>
        <p:txBody>
          <a:bodyPr wrap="square" rtlCol="0">
            <a:spAutoFit/>
          </a:bodyPr>
          <a:lstStyle/>
          <a:p>
            <a:pPr>
              <a:buClr>
                <a:srgbClr val="00B050"/>
              </a:buClr>
              <a:buSzPct val="100000"/>
            </a:pPr>
            <a:r>
              <a:rPr lang="en-IE" sz="2400" dirty="0"/>
              <a:t>Continued promotion of member activities via PPN website, newsletter and social media platforms</a:t>
            </a:r>
          </a:p>
          <a:p>
            <a:endParaRPr lang="en-IE" sz="2400" dirty="0"/>
          </a:p>
          <a:p>
            <a:pPr>
              <a:buClr>
                <a:srgbClr val="00B050"/>
              </a:buClr>
              <a:buSzPct val="120000"/>
            </a:pPr>
            <a:r>
              <a:rPr lang="en-IE" sz="2400" dirty="0"/>
              <a:t>Ongoing promotion of funding opportunities</a:t>
            </a:r>
          </a:p>
          <a:p>
            <a:endParaRPr lang="en-IE" sz="2400" dirty="0"/>
          </a:p>
          <a:p>
            <a:pPr>
              <a:buClr>
                <a:srgbClr val="00B050"/>
              </a:buClr>
              <a:buSzPct val="121000"/>
            </a:pPr>
            <a:r>
              <a:rPr lang="en-IE" sz="2400" dirty="0"/>
              <a:t>Submissions and consultations</a:t>
            </a:r>
          </a:p>
          <a:p>
            <a:pPr marL="342900" indent="-342900">
              <a:buClr>
                <a:srgbClr val="00B050"/>
              </a:buClr>
              <a:buSzPct val="121000"/>
              <a:buFont typeface="Wingdings" panose="05000000000000000000" pitchFamily="2" charset="2"/>
              <a:buChar char="Ø"/>
            </a:pPr>
            <a:r>
              <a:rPr lang="en-IE" sz="2400" dirty="0"/>
              <a:t>Sligo County Development Plan</a:t>
            </a:r>
          </a:p>
          <a:p>
            <a:pPr marL="342900" indent="-342900">
              <a:buFont typeface="Wingdings" panose="05000000000000000000" pitchFamily="2" charset="2"/>
              <a:buChar char="Ø"/>
            </a:pPr>
            <a:r>
              <a:rPr lang="en-IE" sz="2400" dirty="0"/>
              <a:t>Sligo Disability &amp; Access Strategy (closes 8</a:t>
            </a:r>
            <a:r>
              <a:rPr lang="en-IE" sz="2400" baseline="30000" dirty="0"/>
              <a:t>th</a:t>
            </a:r>
            <a:r>
              <a:rPr lang="en-IE" sz="2400" dirty="0"/>
              <a:t> December)</a:t>
            </a:r>
          </a:p>
          <a:p>
            <a:pPr marL="342900" indent="-342900">
              <a:buFont typeface="Wingdings" panose="05000000000000000000" pitchFamily="2" charset="2"/>
              <a:buChar char="Ø"/>
            </a:pPr>
            <a:r>
              <a:rPr lang="en-IE" sz="2400" dirty="0"/>
              <a:t>Sligo LECP</a:t>
            </a:r>
          </a:p>
          <a:p>
            <a:pPr marL="342900" indent="-342900">
              <a:buFont typeface="Wingdings" panose="05000000000000000000" pitchFamily="2" charset="2"/>
              <a:buChar char="Ø"/>
            </a:pPr>
            <a:r>
              <a:rPr lang="en-IE" sz="2400" dirty="0"/>
              <a:t>Green Paper on Disability Reform</a:t>
            </a:r>
          </a:p>
          <a:p>
            <a:pPr>
              <a:buFont typeface="Arial" pitchFamily="34" charset="0"/>
              <a:buChar char="•"/>
            </a:pPr>
            <a:endParaRPr lang="en-IE"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7664" y="1172453"/>
            <a:ext cx="8229600" cy="4953149"/>
          </a:xfrm>
        </p:spPr>
        <p:txBody>
          <a:bodyPr>
            <a:normAutofit fontScale="85000" lnSpcReduction="20000"/>
          </a:bodyPr>
          <a:lstStyle/>
          <a:p>
            <a:r>
              <a:rPr lang="en-IE" dirty="0"/>
              <a:t>Community Connections Expo</a:t>
            </a:r>
          </a:p>
          <a:p>
            <a:r>
              <a:rPr lang="en-IE" dirty="0"/>
              <a:t>Power to Change</a:t>
            </a:r>
          </a:p>
          <a:p>
            <a:r>
              <a:rPr lang="en-IE" dirty="0"/>
              <a:t>Street Feast</a:t>
            </a:r>
          </a:p>
          <a:p>
            <a:r>
              <a:rPr lang="en-IE" dirty="0"/>
              <a:t>Africa Day</a:t>
            </a:r>
          </a:p>
          <a:p>
            <a:r>
              <a:rPr lang="en-IE" dirty="0" err="1"/>
              <a:t>Carraroe</a:t>
            </a:r>
            <a:r>
              <a:rPr lang="en-IE" dirty="0"/>
              <a:t> Reduce Reuse Recycle</a:t>
            </a:r>
          </a:p>
          <a:p>
            <a:r>
              <a:rPr lang="en-IE" dirty="0"/>
              <a:t>Celebrating the EU Community</a:t>
            </a:r>
          </a:p>
          <a:p>
            <a:r>
              <a:rPr lang="en-IE" dirty="0"/>
              <a:t>Sligo Bay Catchment Area Rivers Trust</a:t>
            </a:r>
          </a:p>
          <a:p>
            <a:r>
              <a:rPr lang="en-IE" dirty="0"/>
              <a:t>Community Supports Evening</a:t>
            </a:r>
          </a:p>
          <a:p>
            <a:r>
              <a:rPr lang="en-IE" dirty="0"/>
              <a:t>Safe Cycling Routes</a:t>
            </a:r>
          </a:p>
          <a:p>
            <a:r>
              <a:rPr lang="en-IE" dirty="0"/>
              <a:t>Autism Friendly</a:t>
            </a:r>
          </a:p>
          <a:p>
            <a:r>
              <a:rPr lang="en-IE" dirty="0"/>
              <a:t>Sligo DPO</a:t>
            </a:r>
          </a:p>
          <a:p>
            <a:r>
              <a:rPr lang="en-IE" dirty="0"/>
              <a:t>Thematic Housing Network</a:t>
            </a:r>
          </a:p>
          <a:p>
            <a:r>
              <a:rPr lang="en-IE" dirty="0"/>
              <a:t>Guide for Inclusive Engagement</a:t>
            </a:r>
          </a:p>
          <a:p>
            <a:r>
              <a:rPr lang="en-IE" dirty="0"/>
              <a:t>Online Community Engagement Forum</a:t>
            </a:r>
          </a:p>
          <a:p>
            <a:pPr>
              <a:buNone/>
            </a:pPr>
            <a:endParaRPr lang="en-US" dirty="0"/>
          </a:p>
        </p:txBody>
      </p:sp>
      <p:sp>
        <p:nvSpPr>
          <p:cNvPr id="3" name="Title 2"/>
          <p:cNvSpPr>
            <a:spLocks noGrp="1"/>
          </p:cNvSpPr>
          <p:nvPr>
            <p:ph type="title"/>
          </p:nvPr>
        </p:nvSpPr>
        <p:spPr>
          <a:xfrm>
            <a:off x="0" y="0"/>
            <a:ext cx="8229600" cy="1143000"/>
          </a:xfrm>
        </p:spPr>
        <p:txBody>
          <a:bodyPr>
            <a:normAutofit/>
          </a:bodyPr>
          <a:lstStyle/>
          <a:p>
            <a:r>
              <a:rPr lang="en-IE" dirty="0"/>
              <a:t>Ongoing Activity Reports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436C0E-5D4A-D26C-B38A-2A382157CBE2}"/>
              </a:ext>
            </a:extLst>
          </p:cNvPr>
          <p:cNvPicPr>
            <a:picLocks noGrp="1" noChangeAspect="1"/>
          </p:cNvPicPr>
          <p:nvPr>
            <p:ph idx="1"/>
          </p:nvPr>
        </p:nvPicPr>
        <p:blipFill>
          <a:blip r:embed="rId3"/>
          <a:stretch>
            <a:fillRect/>
          </a:stretch>
        </p:blipFill>
        <p:spPr>
          <a:xfrm>
            <a:off x="347243" y="1211712"/>
            <a:ext cx="8449513" cy="5386412"/>
          </a:xfrm>
        </p:spPr>
      </p:pic>
      <p:sp>
        <p:nvSpPr>
          <p:cNvPr id="3" name="Title 2">
            <a:extLst>
              <a:ext uri="{FF2B5EF4-FFF2-40B4-BE49-F238E27FC236}">
                <a16:creationId xmlns:a16="http://schemas.microsoft.com/office/drawing/2014/main" id="{CDC56C57-D965-B046-D7A1-DA4C66A56B88}"/>
              </a:ext>
            </a:extLst>
          </p:cNvPr>
          <p:cNvSpPr>
            <a:spLocks noGrp="1"/>
          </p:cNvSpPr>
          <p:nvPr>
            <p:ph type="title"/>
          </p:nvPr>
        </p:nvSpPr>
        <p:spPr>
          <a:xfrm>
            <a:off x="457199" y="68712"/>
            <a:ext cx="8229600" cy="1143000"/>
          </a:xfrm>
        </p:spPr>
        <p:txBody>
          <a:bodyPr/>
          <a:lstStyle/>
          <a:p>
            <a:r>
              <a:rPr lang="en-IE" dirty="0"/>
              <a:t>Community Engagement Forum</a:t>
            </a:r>
          </a:p>
        </p:txBody>
      </p:sp>
    </p:spTree>
    <p:extLst>
      <p:ext uri="{BB962C8B-B14F-4D97-AF65-F5344CB8AC3E}">
        <p14:creationId xmlns:p14="http://schemas.microsoft.com/office/powerpoint/2010/main" val="90466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664384-72E8-C791-D5E2-0210CC664BB8}"/>
              </a:ext>
            </a:extLst>
          </p:cNvPr>
          <p:cNvSpPr>
            <a:spLocks noGrp="1"/>
          </p:cNvSpPr>
          <p:nvPr>
            <p:ph idx="1"/>
          </p:nvPr>
        </p:nvSpPr>
        <p:spPr/>
        <p:txBody>
          <a:bodyPr vert="horz" lIns="91440" tIns="45720" rIns="91440" bIns="45720" anchor="t">
            <a:normAutofit/>
          </a:bodyPr>
          <a:lstStyle/>
          <a:p>
            <a:pPr indent="-255905"/>
            <a:r>
              <a:rPr lang="en-GB" dirty="0">
                <a:cs typeface="Lucida Sans Unicode"/>
              </a:rPr>
              <a:t>Sligo Disability and Access Strategy consultation</a:t>
            </a:r>
          </a:p>
          <a:p>
            <a:pPr indent="-255905"/>
            <a:r>
              <a:rPr lang="en-GB" dirty="0">
                <a:cs typeface="Lucida Sans Unicode"/>
              </a:rPr>
              <a:t> 1 December 2023</a:t>
            </a:r>
          </a:p>
          <a:p>
            <a:pPr indent="-255905"/>
            <a:r>
              <a:rPr lang="en-GB" dirty="0">
                <a:cs typeface="Lucida Sans Unicode"/>
              </a:rPr>
              <a:t>Closing date 8</a:t>
            </a:r>
            <a:r>
              <a:rPr lang="en-GB" baseline="30000" dirty="0">
                <a:cs typeface="Lucida Sans Unicode"/>
              </a:rPr>
              <a:t>th</a:t>
            </a:r>
            <a:r>
              <a:rPr lang="en-GB" dirty="0">
                <a:cs typeface="Lucida Sans Unicode"/>
              </a:rPr>
              <a:t> December</a:t>
            </a:r>
          </a:p>
          <a:p>
            <a:pPr indent="-255905"/>
            <a:endParaRPr lang="en-GB" dirty="0">
              <a:cs typeface="Lucida Sans Unicode"/>
            </a:endParaRPr>
          </a:p>
          <a:p>
            <a:pPr indent="-255905"/>
            <a:r>
              <a:rPr lang="en-GB" dirty="0">
                <a:cs typeface="Lucida Sans Unicode"/>
              </a:rPr>
              <a:t>Sligo PPN Active and Sustainable Transport Consultation. Date : 30th November, 2023</a:t>
            </a:r>
          </a:p>
        </p:txBody>
      </p:sp>
      <p:sp>
        <p:nvSpPr>
          <p:cNvPr id="3" name="Title 2">
            <a:extLst>
              <a:ext uri="{FF2B5EF4-FFF2-40B4-BE49-F238E27FC236}">
                <a16:creationId xmlns:a16="http://schemas.microsoft.com/office/drawing/2014/main" id="{A8B9E4C4-B4CB-DB31-64C3-D714C8BEBFBB}"/>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GB" dirty="0">
                <a:cs typeface="Lucida Sans Unicode"/>
              </a:rPr>
              <a:t>Upcoming PPN Events</a:t>
            </a:r>
            <a:endParaRPr lang="en-GB" dirty="0"/>
          </a:p>
        </p:txBody>
      </p:sp>
    </p:spTree>
    <p:extLst>
      <p:ext uri="{BB962C8B-B14F-4D97-AF65-F5344CB8AC3E}">
        <p14:creationId xmlns:p14="http://schemas.microsoft.com/office/powerpoint/2010/main" val="254372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481" y="3151434"/>
            <a:ext cx="8229600" cy="4525963"/>
          </a:xfrm>
        </p:spPr>
        <p:txBody>
          <a:bodyPr vert="horz" lIns="91440" tIns="45720" rIns="91440" bIns="45720" anchor="t">
            <a:normAutofit/>
          </a:bodyPr>
          <a:lstStyle/>
          <a:p>
            <a:pPr marL="109855" indent="0" algn="ctr">
              <a:buNone/>
            </a:pPr>
            <a:r>
              <a:rPr lang="en-IE" sz="8800" dirty="0"/>
              <a:t>Workshop</a:t>
            </a:r>
            <a:endParaRPr lang="en-IE" sz="8800" dirty="0">
              <a:solidFill>
                <a:schemeClr val="bg2">
                  <a:lumMod val="75000"/>
                </a:schemeClr>
              </a:solidFill>
              <a:cs typeface="Lucida Sans Unicode"/>
            </a:endParaRPr>
          </a:p>
        </p:txBody>
      </p:sp>
      <p:sp>
        <p:nvSpPr>
          <p:cNvPr id="3" name="Title 2"/>
          <p:cNvSpPr>
            <a:spLocks noGrp="1"/>
          </p:cNvSpPr>
          <p:nvPr>
            <p:ph type="title"/>
          </p:nvPr>
        </p:nvSpPr>
        <p:spPr/>
        <p:txBody>
          <a:bodyPr/>
          <a:lstStyle/>
          <a:p>
            <a:endParaRPr lang="en-US" dirty="0"/>
          </a:p>
        </p:txBody>
      </p:sp>
      <p:pic>
        <p:nvPicPr>
          <p:cNvPr id="4" name="Picture 3"/>
          <p:cNvPicPr/>
          <p:nvPr/>
        </p:nvPicPr>
        <p:blipFill>
          <a:blip r:embed="rId3" cstate="print"/>
          <a:srcRect l="6799" t="11906" r="46927" b="3764"/>
          <a:stretch>
            <a:fillRect/>
          </a:stretch>
        </p:blipFill>
        <p:spPr bwMode="auto">
          <a:xfrm>
            <a:off x="6804248" y="188640"/>
            <a:ext cx="2136254" cy="1800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3453B3-EA3E-EE1B-92CE-D67714C4624D}"/>
              </a:ext>
            </a:extLst>
          </p:cNvPr>
          <p:cNvSpPr>
            <a:spLocks noGrp="1"/>
          </p:cNvSpPr>
          <p:nvPr>
            <p:ph idx="1"/>
          </p:nvPr>
        </p:nvSpPr>
        <p:spPr>
          <a:xfrm>
            <a:off x="179512" y="1140566"/>
            <a:ext cx="9144000" cy="4525963"/>
          </a:xfrm>
        </p:spPr>
        <p:txBody>
          <a:bodyPr>
            <a:noAutofit/>
          </a:bodyPr>
          <a:lstStyle/>
          <a:p>
            <a:pPr marL="109728" indent="0">
              <a:buNone/>
            </a:pPr>
            <a:r>
              <a:rPr lang="en-IE" sz="2400" dirty="0"/>
              <a:t>A) Participants asked to think beyond their own groups’ interests</a:t>
            </a:r>
          </a:p>
          <a:p>
            <a:pPr marL="109728" indent="0">
              <a:buNone/>
            </a:pPr>
            <a:endParaRPr lang="en-IE" sz="2400" dirty="0"/>
          </a:p>
          <a:p>
            <a:pPr marL="109728" indent="0">
              <a:buNone/>
            </a:pPr>
            <a:r>
              <a:rPr lang="en-IE" sz="2400" dirty="0"/>
              <a:t>B) Actions circulated to all member groups</a:t>
            </a:r>
          </a:p>
          <a:p>
            <a:pPr marL="109728" indent="0">
              <a:buNone/>
            </a:pPr>
            <a:endParaRPr lang="en-IE" sz="2400" dirty="0"/>
          </a:p>
          <a:p>
            <a:pPr marL="109728" indent="0">
              <a:buNone/>
            </a:pPr>
            <a:r>
              <a:rPr lang="en-IE" sz="2400" dirty="0"/>
              <a:t>C) Actions shortlisted and developed</a:t>
            </a:r>
          </a:p>
          <a:p>
            <a:pPr marL="109728" indent="0">
              <a:buNone/>
            </a:pPr>
            <a:endParaRPr lang="en-IE" sz="2400" dirty="0"/>
          </a:p>
          <a:p>
            <a:pPr marL="109728" indent="0">
              <a:buNone/>
            </a:pPr>
            <a:r>
              <a:rPr lang="en-IE" sz="2400" dirty="0"/>
              <a:t>D) Proposals recirculated to members for prioritisation</a:t>
            </a:r>
          </a:p>
          <a:p>
            <a:pPr marL="109728" indent="0">
              <a:buNone/>
            </a:pPr>
            <a:endParaRPr lang="en-IE" sz="2400" dirty="0"/>
          </a:p>
          <a:p>
            <a:pPr marL="109728" indent="0">
              <a:buNone/>
            </a:pPr>
            <a:r>
              <a:rPr lang="en-IE" sz="2400" dirty="0"/>
              <a:t>E) Selection of proposals determined to make up the PPN workplan 2024 </a:t>
            </a:r>
          </a:p>
        </p:txBody>
      </p:sp>
      <p:sp>
        <p:nvSpPr>
          <p:cNvPr id="3" name="Title 2">
            <a:extLst>
              <a:ext uri="{FF2B5EF4-FFF2-40B4-BE49-F238E27FC236}">
                <a16:creationId xmlns:a16="http://schemas.microsoft.com/office/drawing/2014/main" id="{0C9DE03C-1D86-B7B7-DFA9-1C0ABC0D87E8}"/>
              </a:ext>
            </a:extLst>
          </p:cNvPr>
          <p:cNvSpPr>
            <a:spLocks noGrp="1"/>
          </p:cNvSpPr>
          <p:nvPr>
            <p:ph type="title"/>
          </p:nvPr>
        </p:nvSpPr>
        <p:spPr>
          <a:xfrm>
            <a:off x="0" y="0"/>
            <a:ext cx="8229600" cy="1143000"/>
          </a:xfrm>
        </p:spPr>
        <p:txBody>
          <a:bodyPr/>
          <a:lstStyle/>
          <a:p>
            <a:r>
              <a:rPr lang="en-IE" dirty="0"/>
              <a:t>Participatory Budgeting</a:t>
            </a:r>
          </a:p>
        </p:txBody>
      </p:sp>
    </p:spTree>
    <p:extLst>
      <p:ext uri="{BB962C8B-B14F-4D97-AF65-F5344CB8AC3E}">
        <p14:creationId xmlns:p14="http://schemas.microsoft.com/office/powerpoint/2010/main" val="1781912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3">
      <a:dk1>
        <a:sysClr val="windowText" lastClr="000000"/>
      </a:dk1>
      <a:lt1>
        <a:sysClr val="window" lastClr="FFFFFF"/>
      </a:lt1>
      <a:dk2>
        <a:srgbClr val="464646"/>
      </a:dk2>
      <a:lt2>
        <a:srgbClr val="FBE0D1"/>
      </a:lt2>
      <a:accent1>
        <a:srgbClr val="00B05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5987</TotalTime>
  <Words>1282</Words>
  <Application>Microsoft Macintosh PowerPoint</Application>
  <PresentationFormat>On-screen Show (4:3)</PresentationFormat>
  <Paragraphs>137</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Lucida Sans Unicode</vt:lpstr>
      <vt:lpstr>Verdana</vt:lpstr>
      <vt:lpstr>Wingdings</vt:lpstr>
      <vt:lpstr>Wingdings 2</vt:lpstr>
      <vt:lpstr>Wingdings 3</vt:lpstr>
      <vt:lpstr>Concourse</vt:lpstr>
      <vt:lpstr>  Annual Meeting &amp; Planning Workshop 2023</vt:lpstr>
      <vt:lpstr>Current PPN Membership</vt:lpstr>
      <vt:lpstr>REPRESENTATION</vt:lpstr>
      <vt:lpstr>Promotion &amp; Submissions</vt:lpstr>
      <vt:lpstr>Ongoing Activity Reports</vt:lpstr>
      <vt:lpstr>Community Engagement Forum</vt:lpstr>
      <vt:lpstr>Upcoming PPN Events</vt:lpstr>
      <vt:lpstr>PowerPoint Presentation</vt:lpstr>
      <vt:lpstr>Participatory Budgeting</vt:lpstr>
      <vt:lpstr>2024 Budget</vt:lpstr>
      <vt:lpstr>PPNs Budget Criteria</vt:lpstr>
      <vt:lpstr>Reminder PPN Remit</vt:lpstr>
      <vt:lpstr>Discussions</vt:lpstr>
      <vt:lpstr>Next Steps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Sligo PPN AGM 2020</dc:title>
  <dc:creator>ppn</dc:creator>
  <cp:lastModifiedBy>Zack Zammit 5</cp:lastModifiedBy>
  <cp:revision>217</cp:revision>
  <dcterms:created xsi:type="dcterms:W3CDTF">2020-11-11T00:06:07Z</dcterms:created>
  <dcterms:modified xsi:type="dcterms:W3CDTF">2024-01-27T16:53:20Z</dcterms:modified>
</cp:coreProperties>
</file>